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3" r:id="rId1"/>
  </p:sldMasterIdLst>
  <p:notesMasterIdLst>
    <p:notesMasterId r:id="rId38"/>
  </p:notesMasterIdLst>
  <p:sldIdLst>
    <p:sldId id="312" r:id="rId2"/>
    <p:sldId id="488" r:id="rId3"/>
    <p:sldId id="501" r:id="rId4"/>
    <p:sldId id="505" r:id="rId5"/>
    <p:sldId id="506" r:id="rId6"/>
    <p:sldId id="510" r:id="rId7"/>
    <p:sldId id="511" r:id="rId8"/>
    <p:sldId id="515" r:id="rId9"/>
    <p:sldId id="516" r:id="rId10"/>
    <p:sldId id="520" r:id="rId11"/>
    <p:sldId id="521" r:id="rId12"/>
    <p:sldId id="525" r:id="rId13"/>
    <p:sldId id="500" r:id="rId14"/>
    <p:sldId id="490" r:id="rId15"/>
    <p:sldId id="487" r:id="rId16"/>
    <p:sldId id="485" r:id="rId17"/>
    <p:sldId id="486" r:id="rId18"/>
    <p:sldId id="493" r:id="rId19"/>
    <p:sldId id="478" r:id="rId20"/>
    <p:sldId id="491" r:id="rId21"/>
    <p:sldId id="479" r:id="rId22"/>
    <p:sldId id="480" r:id="rId23"/>
    <p:sldId id="481" r:id="rId24"/>
    <p:sldId id="482" r:id="rId25"/>
    <p:sldId id="483" r:id="rId26"/>
    <p:sldId id="492" r:id="rId27"/>
    <p:sldId id="468" r:id="rId28"/>
    <p:sldId id="476" r:id="rId29"/>
    <p:sldId id="496" r:id="rId30"/>
    <p:sldId id="498" r:id="rId31"/>
    <p:sldId id="477" r:id="rId32"/>
    <p:sldId id="474" r:id="rId33"/>
    <p:sldId id="495" r:id="rId34"/>
    <p:sldId id="475" r:id="rId35"/>
    <p:sldId id="499" r:id="rId36"/>
    <p:sldId id="497" r:id="rId37"/>
  </p:sldIdLst>
  <p:sldSz cx="9144000" cy="6858000" type="screen4x3"/>
  <p:notesSz cx="6735763" cy="9866313"/>
  <p:embeddedFontLst>
    <p:embeddedFont>
      <p:font typeface="나눔명조 ExtraBold" panose="02020603020101020101" pitchFamily="18" charset="-127"/>
      <p:bold r:id="rId39"/>
    </p:embeddedFont>
    <p:embeddedFont>
      <p:font typeface="나눔고딕 ExtraBold" panose="020D0904000000000000" pitchFamily="50" charset="-127"/>
      <p:bold r:id="rId40"/>
    </p:embeddedFont>
    <p:embeddedFont>
      <p:font typeface="나눔바른고딕" panose="020B0603020101020101" pitchFamily="50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고딕" panose="020D0604000000000000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A84"/>
    <a:srgbClr val="FAB4B4"/>
    <a:srgbClr val="FCD8D8"/>
    <a:srgbClr val="96C9F8"/>
    <a:srgbClr val="C5E1FB"/>
    <a:srgbClr val="F78989"/>
    <a:srgbClr val="1078D6"/>
    <a:srgbClr val="459FF1"/>
    <a:srgbClr val="284E1A"/>
    <a:srgbClr val="386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8" autoAdjust="0"/>
    <p:restoredTop sz="88151" autoAdjust="0"/>
  </p:normalViewPr>
  <p:slideViewPr>
    <p:cSldViewPr>
      <p:cViewPr varScale="1">
        <p:scale>
          <a:sx n="80" d="100"/>
          <a:sy n="80" d="100"/>
        </p:scale>
        <p:origin x="1242" y="84"/>
      </p:cViewPr>
      <p:guideLst>
        <p:guide orient="horz" pos="210"/>
        <p:guide orient="horz" pos="4110"/>
        <p:guide orient="horz" pos="2160"/>
        <p:guide pos="204"/>
        <p:guide pos="55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3744" y="-102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9E1D-D1F3-4BE0-84E4-2855062B115F}" type="datetimeFigureOut">
              <a:rPr lang="ko-KR" altLang="en-US" smtClean="0"/>
              <a:t>2016-05-18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61E8B-E363-4CF7-9A39-520E24CFC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9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06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49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7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49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497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96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395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39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55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37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55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35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35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8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61E8B-E363-4CF7-9A39-520E24CFCC1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0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2604" y="-1640"/>
            <a:ext cx="9144000" cy="6943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6761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2604" y="-1640"/>
            <a:ext cx="9144000" cy="1118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920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2604" y="-1640"/>
            <a:ext cx="9144000" cy="16304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184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292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745" y="-8334"/>
            <a:ext cx="9144000" cy="6858000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27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16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0" r:id="rId3"/>
    <p:sldLayoutId id="2147483667" r:id="rId4"/>
    <p:sldLayoutId id="2147483668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siness_sec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Plan" TargetMode="External"/><Relationship Id="rId4" Type="http://schemas.openxmlformats.org/officeDocument/2006/relationships/hyperlink" Target="https://en.wikipedia.org/wiki/Scie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809" y="76470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 smtClean="0">
                <a:latin typeface="+mj-ea"/>
                <a:ea typeface="+mj-ea"/>
              </a:rPr>
              <a:t>프로젝트 관리와 프로젝트 매니저</a:t>
            </a:r>
            <a:endParaRPr lang="en-US" altLang="ko-KR" sz="3600" b="1" spc="-300" dirty="0" smtClean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1306" y="44624"/>
            <a:ext cx="867198" cy="657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1861246"/>
            <a:ext cx="9142411" cy="49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pple\Documents\Capture\신규영상2_각성.mp4_00001542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04" y="3490549"/>
            <a:ext cx="4366191" cy="250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pple\Documents\Capture\신규영상2_도끼연계기.mp4_00000885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04" y="883404"/>
            <a:ext cx="4366191" cy="25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pple\Documents\Capture\Screenshot_2016-04-26-14-08-56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369" y="3490549"/>
            <a:ext cx="4361751" cy="25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368" y="880672"/>
            <a:ext cx="436175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8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9552" y="380667"/>
            <a:ext cx="3868294" cy="816085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000" spc="-252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괴리성</a:t>
            </a:r>
            <a:r>
              <a:rPr lang="ko-KR" altLang="en-US" sz="4000" spc="-252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spc="-252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밀리언아서</a:t>
            </a:r>
            <a:endParaRPr lang="ko-KR" altLang="en-US" sz="40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68127" y="1129322"/>
            <a:ext cx="3839719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24128" y="575206"/>
            <a:ext cx="2235539" cy="477530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No.1 MOBILE TCG</a:t>
            </a:r>
          </a:p>
        </p:txBody>
      </p:sp>
      <p:pic>
        <p:nvPicPr>
          <p:cNvPr id="8194" name="Picture 2" descr="C:\Users\apple\Pictures\KSMA IR용 이미지\image_readtop_2015_775411_14393633142070337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9644" y="2060848"/>
            <a:ext cx="8407870" cy="431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25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pple\Pictures\KSMA IR용 이미지\게임스샷\KakaoTalk_20160427_114439454 - 복사본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724681"/>
            <a:ext cx="4355976" cy="26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pple\Pictures\KSMA IR용 이미지\게임스샷\KakaoTalk_20160427_114321387 - 복사본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4958" y="3427202"/>
            <a:ext cx="4355976" cy="26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pple\Pictures\KSMA IR용 이미지\게임스샷\KakaoTalk_20160427_114326229 - 복사본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4957" y="720514"/>
            <a:ext cx="4355976" cy="26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apple\Pictures\KSMA IR용 이미지\게임스샷\KakaoTalk_20160427_114416753 - 복사본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427202"/>
            <a:ext cx="4355976" cy="26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956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1856851"/>
            <a:ext cx="748883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latin typeface="+mn-ea"/>
                <a:cs typeface="Arial" pitchFamily="34" charset="0"/>
              </a:rPr>
              <a:t>프로젝트 정의와 프로젝트 관리의 중요성 </a:t>
            </a:r>
            <a:endParaRPr lang="en-US" altLang="ko-KR" sz="2000" b="1" spc="-300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latin typeface="+mn-ea"/>
                <a:cs typeface="Arial" pitchFamily="34" charset="0"/>
              </a:rPr>
              <a:t>프로젝트의 진행 프로세스 </a:t>
            </a:r>
            <a:endParaRPr lang="en-US" altLang="ko-KR" sz="2000" b="1" spc="-300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latin typeface="+mn-ea"/>
                <a:cs typeface="Arial" pitchFamily="34" charset="0"/>
              </a:rPr>
              <a:t>프로젝트 </a:t>
            </a:r>
            <a:r>
              <a:rPr lang="ko-KR" altLang="en-US" sz="2000" b="1" spc="-300" dirty="0" err="1" smtClean="0">
                <a:latin typeface="+mn-ea"/>
                <a:cs typeface="Arial" pitchFamily="34" charset="0"/>
              </a:rPr>
              <a:t>관리팀이</a:t>
            </a:r>
            <a:r>
              <a:rPr lang="ko-KR" altLang="en-US" sz="2000" b="1" spc="-300" dirty="0" smtClean="0">
                <a:latin typeface="+mn-ea"/>
                <a:cs typeface="Arial" pitchFamily="34" charset="0"/>
              </a:rPr>
              <a:t> 하는 일 </a:t>
            </a:r>
            <a:endParaRPr lang="en-US" altLang="ko-KR" sz="2000" b="1" spc="-300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latin typeface="+mn-ea"/>
                <a:cs typeface="Arial" pitchFamily="34" charset="0"/>
              </a:rPr>
              <a:t>프로젝트 매니저 이해하기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332656"/>
            <a:ext cx="4680520" cy="834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i="1" spc="-300" dirty="0" smtClean="0">
                <a:solidFill>
                  <a:schemeClr val="tx2"/>
                </a:solidFill>
                <a:latin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4732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1484784"/>
            <a:ext cx="7488832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3200" b="1" spc="-300" dirty="0" smtClean="0">
                <a:latin typeface="+mn-ea"/>
                <a:cs typeface="Arial" pitchFamily="34" charset="0"/>
              </a:rPr>
              <a:t>프로젝트 정의와 프로젝트 관리의 중요성 </a:t>
            </a:r>
            <a:endParaRPr lang="en-US" altLang="ko-KR" sz="3200" b="1" spc="-300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프로젝트의 진행 프로세스 </a:t>
            </a:r>
            <a:endParaRPr lang="en-US" altLang="ko-KR" sz="2000" b="1" spc="-300" dirty="0" smtClean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</a:t>
            </a:r>
            <a:r>
              <a:rPr lang="ko-KR" altLang="en-US" sz="2000" b="1" spc="-300" dirty="0" err="1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관리팀이</a:t>
            </a: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하는 일 </a:t>
            </a:r>
            <a:endParaRPr lang="en-US" altLang="ko-KR" sz="2000" b="1" spc="-300" dirty="0" smtClean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매니저 이해하기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332656"/>
            <a:ext cx="4680520" cy="834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i="1" spc="-300" dirty="0" smtClean="0">
                <a:solidFill>
                  <a:schemeClr val="tx2"/>
                </a:solidFill>
                <a:latin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8525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604" y="1196752"/>
            <a:ext cx="388787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1" y="1225218"/>
            <a:ext cx="460641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809" y="18864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 smtClean="0">
                <a:latin typeface="+mj-ea"/>
                <a:ea typeface="+mj-ea"/>
              </a:rPr>
              <a:t>프로젝트 관리의 중요성</a:t>
            </a:r>
            <a:endParaRPr lang="en-US" altLang="ko-KR" sz="3600" b="1" spc="-3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6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003" y="1026286"/>
            <a:ext cx="8280919" cy="5643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809" y="18864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 smtClean="0">
                <a:latin typeface="+mj-ea"/>
                <a:ea typeface="+mj-ea"/>
              </a:rPr>
              <a:t>프로젝트 관리의 중요성</a:t>
            </a:r>
            <a:endParaRPr lang="en-US" altLang="ko-KR" sz="3600" b="1" spc="-3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00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484" y="1412776"/>
            <a:ext cx="8811150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1809" y="18864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 smtClean="0">
                <a:latin typeface="+mj-ea"/>
                <a:ea typeface="+mj-ea"/>
              </a:rPr>
              <a:t>프로젝트 관리의 중요성</a:t>
            </a:r>
            <a:endParaRPr lang="en-US" altLang="ko-KR" sz="3600" b="1" spc="-3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00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프로젝트 리스크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046103" y="4256802"/>
            <a:ext cx="1458307" cy="145830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팀 구성</a:t>
            </a:r>
            <a:endParaRPr lang="en-US" altLang="ko-KR" sz="1600" b="1" spc="-15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지연</a:t>
            </a:r>
            <a: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/>
            </a:r>
            <a:b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/>
            </a:r>
            <a:b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컨셉 취약</a:t>
            </a:r>
            <a:endParaRPr lang="en-US" altLang="ko-KR" sz="1600" b="1" spc="-15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34335" y="4267329"/>
            <a:ext cx="1458307" cy="145830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연애</a:t>
            </a:r>
            <a:endParaRPr lang="en-US" altLang="ko-KR" sz="1600" b="1" spc="-15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endParaRPr lang="en-US" altLang="ko-KR" sz="1600" b="1" spc="-15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일정 지연</a:t>
            </a:r>
            <a:endParaRPr lang="en-US" altLang="ko-KR" sz="1600" b="1" spc="-15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40714" y="4274949"/>
            <a:ext cx="1458307" cy="145830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BM </a:t>
            </a:r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취약</a:t>
            </a:r>
            <a:endParaRPr lang="en-US" altLang="ko-KR" sz="1600" b="1" spc="-15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endParaRPr lang="en-US" altLang="ko-KR" sz="1600" b="1" spc="-15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상품성 부족</a:t>
            </a:r>
            <a:endParaRPr lang="en-US" altLang="ko-KR" sz="1600" b="1" spc="-15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38791" y="4256801"/>
            <a:ext cx="1458307" cy="145830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매출 저조</a:t>
            </a:r>
            <a:endParaRPr lang="en-US" altLang="ko-KR" sz="1600" b="1" spc="-15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endParaRPr lang="en-US" altLang="ko-KR" sz="1600" b="1" spc="-15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업데이트 </a:t>
            </a:r>
            <a: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/>
            </a:r>
            <a:br>
              <a:rPr lang="en-US" altLang="ko-KR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ko-KR" altLang="en-US" sz="1600" b="1" spc="-150" dirty="0" smtClean="0">
                <a:solidFill>
                  <a:srgbClr val="FF0000"/>
                </a:solidFill>
                <a:latin typeface="Calibri" panose="020F0502020204030204" pitchFamily="34" charset="0"/>
              </a:rPr>
              <a:t>실패</a:t>
            </a:r>
            <a:endParaRPr lang="en-US" altLang="ko-KR" sz="1600" b="1" spc="-15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51679" y="2305166"/>
            <a:ext cx="5616624" cy="1421424"/>
          </a:xfrm>
          <a:prstGeom prst="roundRect">
            <a:avLst/>
          </a:prstGeom>
          <a:solidFill>
            <a:schemeClr val="accent4">
              <a:lumMod val="75000"/>
              <a:alpha val="11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00469" y="2979513"/>
            <a:ext cx="83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759302" y="2752172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5" name="직선 화살표 연결선 64"/>
          <p:cNvCxnSpPr>
            <a:stCxn id="64" idx="6"/>
            <a:endCxn id="66" idx="2"/>
          </p:cNvCxnSpPr>
          <p:nvPr/>
        </p:nvCxnSpPr>
        <p:spPr>
          <a:xfrm>
            <a:off x="916663" y="2830853"/>
            <a:ext cx="1012303" cy="0"/>
          </a:xfrm>
          <a:prstGeom prst="straightConnector1">
            <a:avLst/>
          </a:prstGeom>
          <a:ln w="57150">
            <a:solidFill>
              <a:schemeClr val="bg1">
                <a:lumMod val="85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1928966" y="275217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7" name="직선 화살표 연결선 66"/>
          <p:cNvCxnSpPr>
            <a:stCxn id="66" idx="6"/>
            <a:endCxn id="68" idx="2"/>
          </p:cNvCxnSpPr>
          <p:nvPr/>
        </p:nvCxnSpPr>
        <p:spPr>
          <a:xfrm>
            <a:off x="2086327" y="2830853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3098534" y="275217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9" name="직선 화살표 연결선 68"/>
          <p:cNvCxnSpPr>
            <a:stCxn id="68" idx="6"/>
            <a:endCxn id="70" idx="2"/>
          </p:cNvCxnSpPr>
          <p:nvPr/>
        </p:nvCxnSpPr>
        <p:spPr>
          <a:xfrm>
            <a:off x="3255895" y="2830853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4268102" y="275217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/>
          <p:cNvCxnSpPr>
            <a:stCxn id="70" idx="6"/>
            <a:endCxn id="72" idx="2"/>
          </p:cNvCxnSpPr>
          <p:nvPr/>
        </p:nvCxnSpPr>
        <p:spPr>
          <a:xfrm>
            <a:off x="4425463" y="2830853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5437670" y="2752172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화살표 연결선 72"/>
          <p:cNvCxnSpPr>
            <a:stCxn id="72" idx="6"/>
            <a:endCxn id="74" idx="2"/>
          </p:cNvCxnSpPr>
          <p:nvPr/>
        </p:nvCxnSpPr>
        <p:spPr>
          <a:xfrm>
            <a:off x="5595031" y="2830853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6607238" y="2752172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8524" y="2979513"/>
            <a:ext cx="83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착수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776356" y="2752172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6764599" y="2830853"/>
            <a:ext cx="1012207" cy="0"/>
          </a:xfrm>
          <a:prstGeom prst="straightConnector1">
            <a:avLst/>
          </a:prstGeom>
          <a:ln w="57150">
            <a:solidFill>
              <a:schemeClr val="bg1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644885" y="2979513"/>
            <a:ext cx="83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</a:t>
            </a:r>
          </a:p>
          <a:p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75720" y="908720"/>
            <a:ext cx="55755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1800" spc="-150" dirty="0" smtClean="0">
                <a:solidFill>
                  <a:srgbClr val="252525"/>
                </a:solidFill>
                <a:latin typeface="+mn-ea"/>
                <a:ea typeface="+mn-ea"/>
              </a:rPr>
              <a:t>프로젝트의 진행과정에서는 언제나 많은 </a:t>
            </a:r>
            <a:r>
              <a:rPr lang="ko-KR" altLang="en-US" sz="1800" spc="-150" dirty="0" err="1" smtClean="0">
                <a:solidFill>
                  <a:srgbClr val="252525"/>
                </a:solidFill>
                <a:latin typeface="+mn-ea"/>
                <a:ea typeface="+mn-ea"/>
              </a:rPr>
              <a:t>리스크들이</a:t>
            </a:r>
            <a:r>
              <a:rPr lang="ko-KR" altLang="en-US" sz="1800" spc="-150" dirty="0" smtClean="0">
                <a:solidFill>
                  <a:srgbClr val="252525"/>
                </a:solidFill>
                <a:latin typeface="+mn-ea"/>
                <a:ea typeface="+mn-ea"/>
              </a:rPr>
              <a:t> 존재</a:t>
            </a:r>
            <a:endParaRPr lang="en-US" altLang="ko-KR" sz="1800" spc="-150" dirty="0">
              <a:solidFill>
                <a:srgbClr val="25252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프로젝트 정의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30707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252525"/>
                </a:solidFill>
                <a:latin typeface="Arial" panose="020B0604020202020204" pitchFamily="34" charset="0"/>
              </a:rPr>
              <a:t>In contemporary </a:t>
            </a:r>
            <a:r>
              <a:rPr lang="en-US" altLang="ko-KR" dirty="0">
                <a:solidFill>
                  <a:srgbClr val="0B0080"/>
                </a:solidFill>
                <a:latin typeface="Arial" panose="020B0604020202020204" pitchFamily="34" charset="0"/>
                <a:hlinkClick r:id="rId3" tooltip="Business sector"/>
              </a:rPr>
              <a:t>business</a:t>
            </a:r>
            <a:r>
              <a:rPr lang="en-US" altLang="ko-KR" dirty="0">
                <a:solidFill>
                  <a:srgbClr val="252525"/>
                </a:solidFill>
                <a:latin typeface="Arial" panose="020B0604020202020204" pitchFamily="34" charset="0"/>
              </a:rPr>
              <a:t> and </a:t>
            </a:r>
            <a:r>
              <a:rPr lang="en-US" altLang="ko-KR" dirty="0">
                <a:solidFill>
                  <a:srgbClr val="0B0080"/>
                </a:solidFill>
                <a:latin typeface="Arial" panose="020B0604020202020204" pitchFamily="34" charset="0"/>
                <a:hlinkClick r:id="rId4" tooltip="Science"/>
              </a:rPr>
              <a:t>science</a:t>
            </a:r>
            <a:r>
              <a:rPr lang="en-US" altLang="ko-KR" dirty="0">
                <a:solidFill>
                  <a:srgbClr val="252525"/>
                </a:solidFill>
                <a:latin typeface="Arial" panose="020B0604020202020204" pitchFamily="34" charset="0"/>
              </a:rPr>
              <a:t> a </a:t>
            </a:r>
            <a:r>
              <a:rPr lang="en-US" altLang="ko-KR" b="1" dirty="0">
                <a:solidFill>
                  <a:srgbClr val="252525"/>
                </a:solidFill>
                <a:latin typeface="Arial" panose="020B0604020202020204" pitchFamily="34" charset="0"/>
              </a:rPr>
              <a:t>project</a:t>
            </a:r>
            <a:r>
              <a:rPr lang="en-US" altLang="ko-KR" dirty="0">
                <a:solidFill>
                  <a:srgbClr val="252525"/>
                </a:solidFill>
                <a:latin typeface="Arial" panose="020B0604020202020204" pitchFamily="34" charset="0"/>
              </a:rPr>
              <a:t> is a collaborative enterprise, </a:t>
            </a:r>
            <a:r>
              <a:rPr lang="en-US" altLang="ko-KR" dirty="0" smtClean="0">
                <a:solidFill>
                  <a:srgbClr val="252525"/>
                </a:solidFill>
                <a:latin typeface="Arial" panose="020B0604020202020204" pitchFamily="34" charset="0"/>
              </a:rPr>
              <a:t/>
            </a:r>
            <a:br>
              <a:rPr lang="en-US" altLang="ko-KR" dirty="0" smtClean="0">
                <a:solidFill>
                  <a:srgbClr val="252525"/>
                </a:solidFill>
                <a:latin typeface="Arial" panose="020B0604020202020204" pitchFamily="34" charset="0"/>
              </a:rPr>
            </a:br>
            <a:r>
              <a:rPr lang="en-US" altLang="ko-KR" dirty="0" smtClean="0">
                <a:solidFill>
                  <a:srgbClr val="252525"/>
                </a:solidFill>
                <a:latin typeface="Arial" panose="020B0604020202020204" pitchFamily="34" charset="0"/>
              </a:rPr>
              <a:t>involving </a:t>
            </a:r>
            <a:r>
              <a:rPr lang="en-US" altLang="ko-KR" dirty="0">
                <a:solidFill>
                  <a:srgbClr val="252525"/>
                </a:solidFill>
                <a:latin typeface="Arial" panose="020B0604020202020204" pitchFamily="34" charset="0"/>
              </a:rPr>
              <a:t>research or design, that is carefully </a:t>
            </a:r>
            <a:r>
              <a:rPr lang="en-US" altLang="ko-KR" dirty="0" smtClean="0">
                <a:solidFill>
                  <a:srgbClr val="0B0080"/>
                </a:solidFill>
                <a:latin typeface="Arial" panose="020B0604020202020204" pitchFamily="34" charset="0"/>
                <a:hlinkClick r:id="rId5" tooltip="Plan"/>
              </a:rPr>
              <a:t>planned</a:t>
            </a:r>
            <a:r>
              <a:rPr lang="en-US" altLang="ko-KR" baseline="30000" dirty="0">
                <a:solidFill>
                  <a:srgbClr val="252525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solidFill>
                  <a:srgbClr val="252525"/>
                </a:solidFill>
                <a:latin typeface="Arial" panose="020B0604020202020204" pitchFamily="34" charset="0"/>
              </a:rPr>
              <a:t>to </a:t>
            </a:r>
            <a:r>
              <a:rPr lang="en-US" altLang="ko-KR" dirty="0">
                <a:solidFill>
                  <a:srgbClr val="252525"/>
                </a:solidFill>
                <a:latin typeface="Arial" panose="020B0604020202020204" pitchFamily="34" charset="0"/>
              </a:rPr>
              <a:t>achieve a particular aim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1196" y="155679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rgbClr val="252525"/>
                </a:solidFill>
                <a:latin typeface="Arial" panose="020B0604020202020204" pitchFamily="34" charset="0"/>
              </a:rPr>
              <a:t>연구나 사업</a:t>
            </a:r>
            <a:r>
              <a:rPr lang="en-US" altLang="ko-KR" spc="-150" dirty="0">
                <a:solidFill>
                  <a:srgbClr val="252525"/>
                </a:solidFill>
                <a:latin typeface="Arial" panose="020B0604020202020204" pitchFamily="34" charset="0"/>
              </a:rPr>
              <a:t>. </a:t>
            </a:r>
            <a:r>
              <a:rPr lang="ko-KR" altLang="en-US" spc="-150" dirty="0">
                <a:solidFill>
                  <a:srgbClr val="252525"/>
                </a:solidFill>
                <a:latin typeface="Arial" panose="020B0604020202020204" pitchFamily="34" charset="0"/>
              </a:rPr>
              <a:t>또는 그 계획</a:t>
            </a:r>
            <a:r>
              <a:rPr lang="en-US" altLang="ko-KR" spc="-150" dirty="0">
                <a:solidFill>
                  <a:srgbClr val="252525"/>
                </a:solidFill>
                <a:latin typeface="Arial" panose="020B0604020202020204" pitchFamily="34" charset="0"/>
              </a:rPr>
              <a:t>. ‘</a:t>
            </a:r>
            <a:r>
              <a:rPr lang="ko-KR" altLang="en-US" spc="-150" dirty="0">
                <a:solidFill>
                  <a:srgbClr val="252525"/>
                </a:solidFill>
                <a:latin typeface="Arial" panose="020B0604020202020204" pitchFamily="34" charset="0"/>
              </a:rPr>
              <a:t>연구 과제’</a:t>
            </a:r>
            <a:r>
              <a:rPr lang="en-US" altLang="ko-KR" spc="-150" dirty="0">
                <a:solidFill>
                  <a:srgbClr val="252525"/>
                </a:solidFill>
                <a:latin typeface="Arial" panose="020B0604020202020204" pitchFamily="34" charset="0"/>
              </a:rPr>
              <a:t>, ‘</a:t>
            </a:r>
            <a:r>
              <a:rPr lang="ko-KR" altLang="en-US" spc="-150" dirty="0" smtClean="0">
                <a:solidFill>
                  <a:srgbClr val="252525"/>
                </a:solidFill>
                <a:latin typeface="Arial" panose="020B0604020202020204" pitchFamily="34" charset="0"/>
              </a:rPr>
              <a:t>일감</a:t>
            </a:r>
            <a:r>
              <a:rPr lang="en-US" altLang="ko-KR" spc="-150" dirty="0" smtClean="0">
                <a:solidFill>
                  <a:srgbClr val="252525"/>
                </a:solidFill>
                <a:latin typeface="Arial" panose="020B0604020202020204" pitchFamily="34" charset="0"/>
              </a:rPr>
              <a:t>’</a:t>
            </a:r>
            <a:endParaRPr lang="en-US" altLang="ko-KR" spc="-15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flipH="1">
            <a:off x="4174396" y="1268760"/>
            <a:ext cx="792816" cy="21602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tx1"/>
                </a:solidFill>
                <a:latin typeface="+mn-ea"/>
              </a:rPr>
              <a:t>한글</a:t>
            </a:r>
            <a:endParaRPr lang="ko-KR" altLang="en-US" sz="1400" spc="-3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19673" y="5616791"/>
            <a:ext cx="5902262" cy="692529"/>
          </a:xfrm>
          <a:prstGeom prst="roundRect">
            <a:avLst/>
          </a:prstGeom>
          <a:solidFill>
            <a:schemeClr val="accent4">
              <a:lumMod val="75000"/>
              <a:alpha val="11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  </a:t>
            </a:r>
            <a:r>
              <a:rPr lang="en-US" altLang="ko-KR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 </a:t>
            </a:r>
            <a:r>
              <a:rPr lang="ko-KR" altLang="en-US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</a:t>
            </a:r>
            <a:r>
              <a:rPr lang="en-US" altLang="ko-KR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되지 않은 상태</a:t>
            </a:r>
          </a:p>
        </p:txBody>
      </p:sp>
      <p:sp>
        <p:nvSpPr>
          <p:cNvPr id="23" name="모서리가 둥근 직사각형 22"/>
          <p:cNvSpPr/>
          <p:nvPr/>
        </p:nvSpPr>
        <p:spPr>
          <a:xfrm flipH="1">
            <a:off x="4168233" y="2780928"/>
            <a:ext cx="792816" cy="21602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300" dirty="0" smtClean="0">
                <a:solidFill>
                  <a:schemeClr val="tx1"/>
                </a:solidFill>
                <a:latin typeface="+mn-ea"/>
              </a:rPr>
              <a:t>영어</a:t>
            </a:r>
            <a:endParaRPr lang="ko-KR" altLang="en-US" sz="1400" spc="-3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59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7584" y="2937718"/>
            <a:ext cx="748883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b="1" spc="-300" dirty="0" err="1" smtClean="0">
                <a:latin typeface="+mn-ea"/>
                <a:cs typeface="Arial" pitchFamily="34" charset="0"/>
              </a:rPr>
              <a:t>아이덴티티게임즈에서</a:t>
            </a:r>
            <a:r>
              <a:rPr lang="ko-KR" altLang="en-US" sz="2000" b="1" spc="-300" dirty="0" smtClean="0">
                <a:latin typeface="+mn-ea"/>
                <a:cs typeface="Arial" pitchFamily="34" charset="0"/>
              </a:rPr>
              <a:t> 개발중인 </a:t>
            </a:r>
            <a:r>
              <a:rPr lang="ko-KR" altLang="en-US" sz="2000" b="1" spc="-300" dirty="0" err="1" smtClean="0">
                <a:latin typeface="+mn-ea"/>
                <a:cs typeface="Arial" pitchFamily="34" charset="0"/>
              </a:rPr>
              <a:t>모바일</a:t>
            </a:r>
            <a:r>
              <a:rPr lang="ko-KR" altLang="en-US" sz="2000" b="1" spc="-300" dirty="0" smtClean="0">
                <a:latin typeface="+mn-ea"/>
                <a:cs typeface="Arial" pitchFamily="34" charset="0"/>
              </a:rPr>
              <a:t> 게임 보기 </a:t>
            </a:r>
          </a:p>
        </p:txBody>
      </p:sp>
    </p:spTree>
    <p:extLst>
      <p:ext uri="{BB962C8B-B14F-4D97-AF65-F5344CB8AC3E}">
        <p14:creationId xmlns:p14="http://schemas.microsoft.com/office/powerpoint/2010/main" val="6516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1484784"/>
            <a:ext cx="7488832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정의와 프로젝트 관리의 중요성 </a:t>
            </a:r>
            <a:endParaRPr lang="en-US" altLang="ko-KR" sz="2000" b="1" spc="-300" dirty="0" smtClean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3200" b="1" spc="-300" dirty="0" smtClean="0">
                <a:latin typeface="+mn-ea"/>
                <a:cs typeface="Arial" pitchFamily="34" charset="0"/>
              </a:rPr>
              <a:t>프로젝트의 진행 프로세스 </a:t>
            </a:r>
            <a:endParaRPr lang="en-US" altLang="ko-KR" sz="3200" b="1" spc="-300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</a:t>
            </a:r>
            <a:r>
              <a:rPr lang="ko-KR" altLang="en-US" sz="2000" b="1" spc="-300" dirty="0" err="1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관리팀이</a:t>
            </a: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하는 일 </a:t>
            </a:r>
            <a:endParaRPr lang="en-US" altLang="ko-KR" sz="2000" b="1" spc="-300" dirty="0" smtClean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매니저 이해하기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332656"/>
            <a:ext cx="4680520" cy="834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i="1" spc="-300" dirty="0" smtClean="0">
                <a:solidFill>
                  <a:schemeClr val="tx2"/>
                </a:solidFill>
                <a:latin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362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프로젝트의 진행 프로세스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947061" y="1765397"/>
            <a:ext cx="5616624" cy="1421424"/>
          </a:xfrm>
          <a:prstGeom prst="roundRect">
            <a:avLst/>
          </a:prstGeom>
          <a:solidFill>
            <a:schemeClr val="accent4">
              <a:lumMod val="75000"/>
              <a:alpha val="11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2779" y="2439744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1314" y="2443962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91988" y="2448931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07442" y="2432909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92231" y="2711807"/>
            <a:ext cx="1100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</a:t>
            </a:r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타입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버전</a:t>
            </a:r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13148" y="2716773"/>
            <a:ext cx="109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43321" y="2720121"/>
            <a:ext cx="97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알파빌드</a:t>
            </a:r>
            <a:endParaRPr lang="en-US" altLang="ko-KR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99430" y="2720121"/>
            <a:ext cx="1055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95574" y="2397598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18923" y="2720121"/>
            <a:ext cx="976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 </a:t>
            </a:r>
            <a:r>
              <a:rPr lang="ko-KR" altLang="en-US" sz="1000" dirty="0" err="1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ko-KR" altLang="en-US" sz="1000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4684" y="2212403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화살표 연결선 34"/>
          <p:cNvCxnSpPr>
            <a:stCxn id="34" idx="6"/>
            <a:endCxn id="36" idx="2"/>
          </p:cNvCxnSpPr>
          <p:nvPr/>
        </p:nvCxnSpPr>
        <p:spPr>
          <a:xfrm>
            <a:off x="1112045" y="2291084"/>
            <a:ext cx="1012303" cy="0"/>
          </a:xfrm>
          <a:prstGeom prst="straightConnector1">
            <a:avLst/>
          </a:prstGeom>
          <a:ln w="57150">
            <a:solidFill>
              <a:schemeClr val="bg1">
                <a:lumMod val="85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124348" y="2212403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/>
          <p:cNvCxnSpPr>
            <a:stCxn id="36" idx="6"/>
            <a:endCxn id="38" idx="2"/>
          </p:cNvCxnSpPr>
          <p:nvPr/>
        </p:nvCxnSpPr>
        <p:spPr>
          <a:xfrm>
            <a:off x="2281709" y="2291084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293916" y="2212403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/>
          <p:cNvCxnSpPr>
            <a:stCxn id="38" idx="6"/>
            <a:endCxn id="40" idx="2"/>
          </p:cNvCxnSpPr>
          <p:nvPr/>
        </p:nvCxnSpPr>
        <p:spPr>
          <a:xfrm>
            <a:off x="3451277" y="2291084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463484" y="2212403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/>
          <p:cNvCxnSpPr>
            <a:stCxn id="40" idx="6"/>
            <a:endCxn id="42" idx="2"/>
          </p:cNvCxnSpPr>
          <p:nvPr/>
        </p:nvCxnSpPr>
        <p:spPr>
          <a:xfrm>
            <a:off x="4620845" y="2291084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5633052" y="2212403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/>
          <p:cNvCxnSpPr>
            <a:stCxn id="42" idx="6"/>
            <a:endCxn id="44" idx="2"/>
          </p:cNvCxnSpPr>
          <p:nvPr/>
        </p:nvCxnSpPr>
        <p:spPr>
          <a:xfrm>
            <a:off x="5790413" y="2291084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6802620" y="2212403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3906" y="2439744"/>
            <a:ext cx="83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M0</a:t>
            </a:r>
            <a:endParaRPr lang="ko-KR" altLang="en-US" sz="2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6942" y="2711807"/>
            <a:ext cx="110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2759" y="1809376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i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핵심 </a:t>
            </a:r>
            <a:r>
              <a:rPr lang="ko-KR" altLang="en-US" i="1" dirty="0" err="1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i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단계</a:t>
            </a:r>
          </a:p>
        </p:txBody>
      </p:sp>
      <p:sp>
        <p:nvSpPr>
          <p:cNvPr id="48" name="타원 47"/>
          <p:cNvSpPr/>
          <p:nvPr/>
        </p:nvSpPr>
        <p:spPr>
          <a:xfrm>
            <a:off x="7971738" y="2212403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6959981" y="2291084"/>
            <a:ext cx="1012207" cy="0"/>
          </a:xfrm>
          <a:prstGeom prst="straightConnector1">
            <a:avLst/>
          </a:prstGeom>
          <a:ln w="57150">
            <a:solidFill>
              <a:schemeClr val="bg1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840267" y="2439744"/>
            <a:ext cx="83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</a:t>
            </a:r>
          </a:p>
          <a:p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7040" y="3383207"/>
            <a:ext cx="3890590" cy="1363709"/>
          </a:xfrm>
          <a:prstGeom prst="rect">
            <a:avLst/>
          </a:prstGeom>
          <a:solidFill>
            <a:schemeClr val="accent5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739718" y="3383207"/>
            <a:ext cx="3936737" cy="13637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467040" y="3452906"/>
            <a:ext cx="3901135" cy="120032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 [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endParaRPr lang="en-US" altLang="ko-KR" sz="3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시장 성공 가능성을 어필 가능한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완성도 보유</a:t>
            </a:r>
            <a:endParaRPr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</a:t>
            </a: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츠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동선 </a:t>
            </a: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완성</a:t>
            </a:r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최적화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효율적인 서비스 운영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 버전 관리</a:t>
            </a:r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4771915" y="3452906"/>
            <a:ext cx="3904540" cy="120032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M4-1 [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알파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endParaRPr lang="en-US" altLang="ko-KR" sz="3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기능 완료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(BM,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소셜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퀘스트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 완성도 확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모든 게임 컨텐츠 파악 가능 해야 함</a:t>
            </a:r>
            <a:endParaRPr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사업조직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 개발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협의</a:t>
            </a:r>
            <a:endParaRPr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952958" y="3294832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85720" y="329483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390038" y="2430736"/>
            <a:ext cx="319007" cy="319007"/>
          </a:xfrm>
          <a:prstGeom prst="ellipse">
            <a:avLst/>
          </a:prstGeom>
          <a:noFill/>
          <a:ln>
            <a:solidFill>
              <a:srgbClr val="E4214F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559931" y="2430736"/>
            <a:ext cx="319007" cy="319007"/>
          </a:xfrm>
          <a:prstGeom prst="ellipse">
            <a:avLst/>
          </a:prstGeom>
          <a:noFill/>
          <a:ln>
            <a:solidFill>
              <a:srgbClr val="E4214F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729771" y="2430736"/>
            <a:ext cx="319007" cy="319007"/>
          </a:xfrm>
          <a:prstGeom prst="ellipse">
            <a:avLst/>
          </a:prstGeom>
          <a:noFill/>
          <a:ln>
            <a:solidFill>
              <a:srgbClr val="E4214F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739718" y="4945611"/>
            <a:ext cx="3923399" cy="13637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952958" y="4857236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13"/>
          <p:cNvSpPr txBox="1">
            <a:spLocks noChangeArrowheads="1"/>
          </p:cNvSpPr>
          <p:nvPr/>
        </p:nvSpPr>
        <p:spPr bwMode="auto">
          <a:xfrm>
            <a:off x="4771915" y="5023024"/>
            <a:ext cx="3904540" cy="120032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M4-2 [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베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endParaRPr lang="en-US" altLang="ko-KR" sz="3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개월분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업데이트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스펙을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포함</a:t>
            </a:r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최대한 각 마켓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피쳐드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가이드 준수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모객수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결정</a:t>
            </a: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통계툴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SDK(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포함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국가별 법령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100" b="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79512" y="1051583"/>
            <a:ext cx="2815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sz="2400" b="1" spc="-15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개요</a:t>
            </a:r>
            <a:endParaRPr lang="ko-KR" altLang="en-US" sz="1400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7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프로젝트의 진행 프로세스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79512" y="1051583"/>
            <a:ext cx="40687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2400" b="1" spc="-15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M1~M3 </a:t>
            </a:r>
            <a:r>
              <a:rPr lang="ko-KR" altLang="en-US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세일즈 빌드 관리</a:t>
            </a:r>
            <a:endParaRPr lang="ko-KR" altLang="en-US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32739" y="2412863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61274" y="2417081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31948" y="2422050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32191" y="2684926"/>
            <a:ext cx="1100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</a:t>
            </a:r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타입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버전</a:t>
            </a:r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53108" y="2689892"/>
            <a:ext cx="109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31948" y="2693240"/>
            <a:ext cx="97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en-US" altLang="ko-KR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94644" y="2185522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4" name="직선 화살표 연결선 73"/>
          <p:cNvCxnSpPr>
            <a:stCxn id="73" idx="6"/>
            <a:endCxn id="75" idx="2"/>
          </p:cNvCxnSpPr>
          <p:nvPr/>
        </p:nvCxnSpPr>
        <p:spPr>
          <a:xfrm>
            <a:off x="752005" y="2264203"/>
            <a:ext cx="1012303" cy="0"/>
          </a:xfrm>
          <a:prstGeom prst="straightConnector1">
            <a:avLst/>
          </a:prstGeom>
          <a:ln w="57150">
            <a:solidFill>
              <a:schemeClr val="bg1">
                <a:lumMod val="85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1764308" y="218552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6" name="직선 화살표 연결선 75"/>
          <p:cNvCxnSpPr>
            <a:stCxn id="75" idx="6"/>
            <a:endCxn id="77" idx="2"/>
          </p:cNvCxnSpPr>
          <p:nvPr/>
        </p:nvCxnSpPr>
        <p:spPr>
          <a:xfrm>
            <a:off x="1921669" y="2264203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2933876" y="218552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8" name="직선 화살표 연결선 77"/>
          <p:cNvCxnSpPr>
            <a:stCxn id="77" idx="6"/>
            <a:endCxn id="79" idx="2"/>
          </p:cNvCxnSpPr>
          <p:nvPr/>
        </p:nvCxnSpPr>
        <p:spPr>
          <a:xfrm>
            <a:off x="3091237" y="2264203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4103444" y="2185522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0" name="직선 화살표 연결선 79"/>
          <p:cNvCxnSpPr>
            <a:stCxn id="79" idx="6"/>
            <a:endCxn id="81" idx="2"/>
          </p:cNvCxnSpPr>
          <p:nvPr/>
        </p:nvCxnSpPr>
        <p:spPr>
          <a:xfrm>
            <a:off x="4260805" y="2264203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273012" y="2185522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2" name="직선 화살표 연결선 81"/>
          <p:cNvCxnSpPr>
            <a:stCxn id="81" idx="6"/>
            <a:endCxn id="83" idx="2"/>
          </p:cNvCxnSpPr>
          <p:nvPr/>
        </p:nvCxnSpPr>
        <p:spPr>
          <a:xfrm>
            <a:off x="5430373" y="2264203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6442580" y="2185522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3866" y="2412863"/>
            <a:ext cx="83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M0</a:t>
            </a:r>
            <a:endParaRPr lang="ko-KR" altLang="en-US" sz="2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46902" y="2684926"/>
            <a:ext cx="110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587021" y="1738516"/>
            <a:ext cx="3140135" cy="1421424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972302" y="1782495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lang="en-US" altLang="ko-KR" i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M1~M3 </a:t>
            </a:r>
            <a:r>
              <a:rPr lang="ko-KR" altLang="en-US" i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ko-KR" altLang="en-US" i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7611698" y="2185522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6599941" y="2264203"/>
            <a:ext cx="1012207" cy="0"/>
          </a:xfrm>
          <a:prstGeom prst="straightConnector1">
            <a:avLst/>
          </a:prstGeom>
          <a:ln w="57150">
            <a:solidFill>
              <a:schemeClr val="bg1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1217449" y="4468791"/>
            <a:ext cx="1299558" cy="1368152"/>
          </a:xfrm>
          <a:prstGeom prst="roundRect">
            <a:avLst>
              <a:gd name="adj" fmla="val 663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게임성 확장</a:t>
            </a: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컨텐츠 </a:t>
            </a:r>
            <a: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시스템 </a:t>
            </a:r>
            <a: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컨텐츠 순환 방향성</a:t>
            </a: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향후 가능성 검증 </a:t>
            </a: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빌드 완성도</a:t>
            </a: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217449" y="5869216"/>
            <a:ext cx="1301252" cy="377897"/>
          </a:xfrm>
          <a:prstGeom prst="roundRect">
            <a:avLst>
              <a:gd name="adj" fmla="val 722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 컨텐츠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 시스템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016238" y="5879997"/>
            <a:ext cx="1371324" cy="377897"/>
          </a:xfrm>
          <a:prstGeom prst="roundRect">
            <a:avLst>
              <a:gd name="adj" fmla="val 663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 컨텐츠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신규시스템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5016238" y="4468791"/>
            <a:ext cx="1371324" cy="1368152"/>
          </a:xfrm>
          <a:prstGeom prst="roundRect">
            <a:avLst>
              <a:gd name="adj" fmla="val 663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게임의 핵심 구조 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60%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시스템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60%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경제 구조 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확장 구조 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BM,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소셜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개발 계획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공용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운영툴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사업조직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검토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6902" y="4420079"/>
            <a:ext cx="83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</a:t>
            </a:r>
            <a:endParaRPr lang="ko-KR" altLang="en-US" sz="2800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223834" y="4420079"/>
            <a:ext cx="83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endParaRPr lang="ko-KR" altLang="en-US" sz="2800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2593668" y="4468791"/>
            <a:ext cx="1309618" cy="1260140"/>
          </a:xfrm>
          <a:prstGeom prst="roundRect">
            <a:avLst>
              <a:gd name="adj" fmla="val 9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준비 서포트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게임 품질 검수</a:t>
            </a:r>
            <a:endParaRPr lang="en-US" altLang="ko-KR" sz="80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개발일정 준수 확인</a:t>
            </a:r>
            <a:endParaRPr lang="en-US" altLang="ko-KR" sz="80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리스크 이슈 확인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성공게임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BM 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운영툴 요구사항 개선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팀 인력 이슈사항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및 스펙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6482100" y="4465324"/>
            <a:ext cx="1381626" cy="1260140"/>
          </a:xfrm>
          <a:prstGeom prst="roundRect">
            <a:avLst>
              <a:gd name="adj" fmla="val 9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준비 서포트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게임 품질 검수</a:t>
            </a:r>
            <a:endParaRPr lang="en-US" altLang="ko-KR" sz="80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개발일정 준수 확인</a:t>
            </a:r>
            <a:endParaRPr lang="en-US" altLang="ko-KR" sz="80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리스크 이슈 확인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업데이트 확장 구조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성공게임 밸런스 분석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운영툴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팀 인력 이슈사항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및 스펙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68183" y="3244391"/>
            <a:ext cx="724749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smtClean="0"/>
              <a:t>▶ </a:t>
            </a:r>
            <a:r>
              <a:rPr lang="ko-KR" altLang="en-US" sz="1400" b="0" smtClean="0"/>
              <a:t>게임 장르에 따라 개발 설계단에서 마일스톤 단계별 스펙 정의 </a:t>
            </a:r>
            <a:r>
              <a:rPr lang="en-US" altLang="ko-KR" sz="1400" b="0" smtClean="0"/>
              <a:t>– </a:t>
            </a:r>
            <a:r>
              <a:rPr lang="ko-KR" altLang="en-US" sz="1400" b="0" smtClean="0"/>
              <a:t>개발</a:t>
            </a:r>
            <a:r>
              <a:rPr lang="en-US" altLang="ko-KR" sz="1400" b="0" smtClean="0"/>
              <a:t>PD,</a:t>
            </a:r>
            <a:r>
              <a:rPr lang="ko-KR" altLang="en-US" sz="1400" b="0" smtClean="0"/>
              <a:t>팀원 참여하여 의견 반영</a:t>
            </a:r>
            <a:endParaRPr lang="en-US" altLang="ko-KR" sz="1400" b="0"/>
          </a:p>
        </p:txBody>
      </p:sp>
      <p:sp>
        <p:nvSpPr>
          <p:cNvPr id="99" name="TextBox 98"/>
          <p:cNvSpPr txBox="1"/>
          <p:nvPr/>
        </p:nvSpPr>
        <p:spPr>
          <a:xfrm>
            <a:off x="468183" y="3510526"/>
            <a:ext cx="626165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dirty="0" smtClean="0"/>
              <a:t>▶ </a:t>
            </a:r>
            <a:r>
              <a:rPr lang="ko-KR" altLang="en-US" sz="1400" b="0" dirty="0" smtClean="0"/>
              <a:t>개발 </a:t>
            </a:r>
            <a:r>
              <a:rPr lang="ko-KR" altLang="en-US" sz="1400" b="0" dirty="0" err="1" smtClean="0"/>
              <a:t>리스크</a:t>
            </a:r>
            <a:r>
              <a:rPr lang="ko-KR" altLang="en-US" sz="1400" b="0" dirty="0" smtClean="0"/>
              <a:t> 리스트 </a:t>
            </a:r>
            <a:r>
              <a:rPr lang="en-US" altLang="ko-KR" sz="1400" b="0" dirty="0" smtClean="0"/>
              <a:t>(</a:t>
            </a:r>
            <a:r>
              <a:rPr lang="ko-KR" altLang="en-US" sz="1400" b="0" dirty="0" smtClean="0"/>
              <a:t>일정</a:t>
            </a:r>
            <a:r>
              <a:rPr lang="en-US" altLang="ko-KR" sz="1400" b="0" dirty="0" smtClean="0"/>
              <a:t>,</a:t>
            </a:r>
            <a:r>
              <a:rPr lang="ko-KR" altLang="en-US" sz="1400" b="0" dirty="0" smtClean="0"/>
              <a:t>자원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비용</a:t>
            </a:r>
            <a:r>
              <a:rPr lang="en-US" altLang="ko-KR" sz="1400" b="0" dirty="0" smtClean="0"/>
              <a:t>), </a:t>
            </a:r>
            <a:r>
              <a:rPr lang="ko-KR" altLang="en-US" sz="1400" b="0" dirty="0" smtClean="0"/>
              <a:t>상세일정표</a:t>
            </a:r>
            <a:r>
              <a:rPr lang="en-US" altLang="ko-KR" sz="1400" b="0" dirty="0" smtClean="0"/>
              <a:t>, </a:t>
            </a:r>
            <a:r>
              <a:rPr lang="ko-KR" altLang="en-US" sz="1400" b="0" dirty="0" err="1" smtClean="0"/>
              <a:t>상황별</a:t>
            </a:r>
            <a:r>
              <a:rPr lang="ko-KR" altLang="en-US" sz="1400" b="0" dirty="0" smtClean="0"/>
              <a:t> </a:t>
            </a:r>
            <a:r>
              <a:rPr lang="ko-KR" altLang="en-US" sz="1400" b="0" dirty="0" err="1" smtClean="0"/>
              <a:t>리스크</a:t>
            </a:r>
            <a:r>
              <a:rPr lang="ko-KR" altLang="en-US" sz="1400" b="0" dirty="0" smtClean="0"/>
              <a:t> 대응 전략 정의</a:t>
            </a:r>
            <a:endParaRPr lang="en-US" altLang="ko-KR" sz="1400" b="0" dirty="0"/>
          </a:p>
        </p:txBody>
      </p:sp>
      <p:sp>
        <p:nvSpPr>
          <p:cNvPr id="100" name="TextBox 99"/>
          <p:cNvSpPr txBox="1"/>
          <p:nvPr/>
        </p:nvSpPr>
        <p:spPr>
          <a:xfrm>
            <a:off x="468183" y="4080127"/>
            <a:ext cx="467147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dirty="0" smtClean="0"/>
              <a:t>▶ 외부 공개</a:t>
            </a:r>
            <a:r>
              <a:rPr lang="ko-KR" altLang="en-US" sz="1400" u="sng" dirty="0" smtClean="0"/>
              <a:t> </a:t>
            </a:r>
            <a:r>
              <a:rPr lang="ko-KR" altLang="en-US" sz="1400" u="sng" dirty="0" err="1" smtClean="0"/>
              <a:t>빌드</a:t>
            </a:r>
            <a:r>
              <a:rPr lang="ko-KR" altLang="en-US" sz="1400" u="sng" dirty="0" smtClean="0"/>
              <a:t> 표준 </a:t>
            </a:r>
            <a:r>
              <a:rPr lang="ko-KR" altLang="en-US" sz="1400" u="sng" dirty="0" err="1" smtClean="0"/>
              <a:t>스펙</a:t>
            </a:r>
            <a:r>
              <a:rPr lang="ko-KR" altLang="en-US" sz="1400" u="sng" dirty="0" smtClean="0"/>
              <a:t> 기준표 정의 </a:t>
            </a:r>
            <a:r>
              <a:rPr lang="en-US" altLang="ko-KR" sz="1400" b="0" dirty="0" smtClean="0"/>
              <a:t>(</a:t>
            </a:r>
            <a:r>
              <a:rPr lang="ko-KR" altLang="en-US" sz="1400" b="0" dirty="0" err="1" smtClean="0"/>
              <a:t>컨텐츠량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필수 </a:t>
            </a:r>
            <a:r>
              <a:rPr lang="ko-KR" altLang="en-US" sz="1400" b="0" dirty="0" err="1" smtClean="0"/>
              <a:t>컨텐츠</a:t>
            </a:r>
            <a:r>
              <a:rPr lang="en-US" altLang="ko-KR" sz="1400" b="0" dirty="0" smtClean="0"/>
              <a:t>)</a:t>
            </a:r>
            <a:endParaRPr lang="en-US" altLang="ko-KR" sz="1400" b="0" dirty="0"/>
          </a:p>
        </p:txBody>
      </p:sp>
      <p:sp>
        <p:nvSpPr>
          <p:cNvPr id="101" name="TextBox 100"/>
          <p:cNvSpPr txBox="1"/>
          <p:nvPr/>
        </p:nvSpPr>
        <p:spPr>
          <a:xfrm>
            <a:off x="468183" y="3793856"/>
            <a:ext cx="500810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smtClean="0"/>
              <a:t>▶ </a:t>
            </a:r>
            <a:r>
              <a:rPr lang="ko-KR" altLang="en-US" sz="1400" b="0" smtClean="0"/>
              <a:t>정성적</a:t>
            </a:r>
            <a:r>
              <a:rPr lang="en-US" altLang="ko-KR" sz="1400" b="0" smtClean="0"/>
              <a:t>/</a:t>
            </a:r>
            <a:r>
              <a:rPr lang="ko-KR" altLang="en-US" sz="1400" b="0" smtClean="0"/>
              <a:t>정량적 리스크 분석 및 리스크에 따른 예산</a:t>
            </a:r>
            <a:r>
              <a:rPr lang="en-US" altLang="ko-KR" sz="1400" b="0" smtClean="0"/>
              <a:t>, </a:t>
            </a:r>
            <a:r>
              <a:rPr lang="ko-KR" altLang="en-US" sz="1400" b="0" smtClean="0"/>
              <a:t>활동 미리 정의</a:t>
            </a:r>
            <a:endParaRPr lang="ko-KR" altLang="en-US" sz="1400" b="0"/>
          </a:p>
        </p:txBody>
      </p:sp>
      <p:sp>
        <p:nvSpPr>
          <p:cNvPr id="102" name="TextBox 101"/>
          <p:cNvSpPr txBox="1"/>
          <p:nvPr/>
        </p:nvSpPr>
        <p:spPr>
          <a:xfrm>
            <a:off x="7480227" y="2412863"/>
            <a:ext cx="83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</a:t>
            </a:r>
          </a:p>
          <a:p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098359" y="2406028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72835" y="2370717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111143" y="2693240"/>
            <a:ext cx="1055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226894" y="2693240"/>
            <a:ext cx="976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 </a:t>
            </a:r>
            <a:r>
              <a:rPr lang="ko-KR" altLang="en-US" sz="1000" dirty="0" err="1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ko-KR" altLang="en-US" sz="1000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61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프로젝트의 진행 프로세스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79512" y="1051583"/>
            <a:ext cx="30844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</a:t>
            </a:r>
            <a:r>
              <a:rPr lang="ko-KR" altLang="en-US" sz="2400" b="1" spc="-15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프로세스</a:t>
            </a:r>
            <a:endParaRPr lang="ko-KR" altLang="en-US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173175"/>
            <a:ext cx="8460940" cy="42469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528" y="1700808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“외부 다양한 통로를 통한 객관적인 평가 의견 확보 및 반영”</a:t>
            </a:r>
          </a:p>
        </p:txBody>
      </p:sp>
    </p:spTree>
    <p:extLst>
      <p:ext uri="{BB962C8B-B14F-4D97-AF65-F5344CB8AC3E}">
        <p14:creationId xmlns:p14="http://schemas.microsoft.com/office/powerpoint/2010/main" val="12327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프로젝트의 진행 프로세스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79512" y="1051583"/>
            <a:ext cx="30844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</a:t>
            </a:r>
            <a:r>
              <a:rPr lang="ko-KR" altLang="en-US" sz="2400" b="1" spc="-15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프로세스</a:t>
            </a:r>
            <a:endParaRPr lang="ko-KR" altLang="en-US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76872"/>
            <a:ext cx="8460941" cy="40413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3528" y="1700808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“외부 다양한 통로를 통한 객관적인 평가 의견 확보 및 반영”</a:t>
            </a:r>
          </a:p>
        </p:txBody>
      </p:sp>
    </p:spTree>
    <p:extLst>
      <p:ext uri="{BB962C8B-B14F-4D97-AF65-F5344CB8AC3E}">
        <p14:creationId xmlns:p14="http://schemas.microsoft.com/office/powerpoint/2010/main" val="36597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프로젝트의 진행 프로세스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79512" y="1051583"/>
            <a:ext cx="38827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 </a:t>
            </a:r>
            <a:r>
              <a:rPr lang="ko-KR" altLang="en-US" sz="2400" b="1" spc="-15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en-US" altLang="ko-KR" sz="24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M4~M5 </a:t>
            </a:r>
            <a:r>
              <a:rPr lang="ko-KR" altLang="en-US" b="1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 빌드 관리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6231" y="2417154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M1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4766" y="2421372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M2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5440" y="2426341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endParaRPr lang="ko-KR" altLang="en-US" b="1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5683" y="2689217"/>
            <a:ext cx="1100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</a:t>
            </a:r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타입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버전</a:t>
            </a:r>
            <a:r>
              <a:rPr lang="en-US" altLang="ko-KR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6600" y="2694183"/>
            <a:ext cx="109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 smtClean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en-US" altLang="ko-KR" sz="1000" dirty="0" smtClean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5440" y="2697531"/>
            <a:ext cx="976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>
                <a:solidFill>
                  <a:schemeClr val="accent5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en-US" altLang="ko-KR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solidFill>
                <a:schemeClr val="accent5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136" y="2189813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/>
          <p:cNvCxnSpPr>
            <a:stCxn id="14" idx="6"/>
            <a:endCxn id="17" idx="2"/>
          </p:cNvCxnSpPr>
          <p:nvPr/>
        </p:nvCxnSpPr>
        <p:spPr>
          <a:xfrm>
            <a:off x="755497" y="2268494"/>
            <a:ext cx="1012303" cy="0"/>
          </a:xfrm>
          <a:prstGeom prst="straightConnector1">
            <a:avLst/>
          </a:prstGeom>
          <a:ln w="57150">
            <a:solidFill>
              <a:schemeClr val="bg1">
                <a:lumMod val="85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67800" y="2189813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/>
          <p:cNvCxnSpPr>
            <a:stCxn id="17" idx="6"/>
            <a:endCxn id="19" idx="2"/>
          </p:cNvCxnSpPr>
          <p:nvPr/>
        </p:nvCxnSpPr>
        <p:spPr>
          <a:xfrm>
            <a:off x="1925161" y="2268494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937368" y="2189813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>
            <a:stCxn id="19" idx="6"/>
            <a:endCxn id="21" idx="2"/>
          </p:cNvCxnSpPr>
          <p:nvPr/>
        </p:nvCxnSpPr>
        <p:spPr>
          <a:xfrm>
            <a:off x="3094729" y="2268494"/>
            <a:ext cx="1012207" cy="0"/>
          </a:xfrm>
          <a:prstGeom prst="straightConnector1">
            <a:avLst/>
          </a:prstGeom>
          <a:ln w="57150">
            <a:solidFill>
              <a:schemeClr val="accent5">
                <a:lumMod val="50000"/>
                <a:alpha val="61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106936" y="2189813"/>
            <a:ext cx="157361" cy="157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화살표 연결선 21"/>
          <p:cNvCxnSpPr>
            <a:stCxn id="21" idx="6"/>
            <a:endCxn id="23" idx="2"/>
          </p:cNvCxnSpPr>
          <p:nvPr/>
        </p:nvCxnSpPr>
        <p:spPr>
          <a:xfrm>
            <a:off x="4264297" y="2268494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276504" y="2189813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/>
          <p:cNvCxnSpPr>
            <a:stCxn id="23" idx="6"/>
            <a:endCxn id="25" idx="2"/>
          </p:cNvCxnSpPr>
          <p:nvPr/>
        </p:nvCxnSpPr>
        <p:spPr>
          <a:xfrm>
            <a:off x="5433865" y="2268494"/>
            <a:ext cx="1012207" cy="0"/>
          </a:xfrm>
          <a:prstGeom prst="straightConnector1">
            <a:avLst/>
          </a:prstGeom>
          <a:ln w="57150">
            <a:solidFill>
              <a:schemeClr val="accent4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6446072" y="2189813"/>
            <a:ext cx="157361" cy="157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358" y="2417154"/>
            <a:ext cx="83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M0</a:t>
            </a:r>
            <a:endParaRPr lang="ko-KR" altLang="en-US" sz="2000" b="1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0394" y="2689217"/>
            <a:ext cx="110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32021" y="1742807"/>
            <a:ext cx="3359233" cy="1421424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72248" y="1796125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lang="en-US" altLang="ko-KR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</a:t>
            </a:r>
            <a:r>
              <a:rPr lang="en-US" altLang="ko-KR" sz="1100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r>
              <a:rPr lang="en-US" altLang="ko-KR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~M4</a:t>
            </a:r>
            <a:r>
              <a:rPr lang="en-US" altLang="ko-KR" sz="1100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r>
              <a:rPr lang="en-US" altLang="ko-KR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i="1" smtClean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endParaRPr lang="ko-KR" altLang="en-US" i="1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615190" y="2189813"/>
            <a:ext cx="157361" cy="1573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603433" y="2268494"/>
            <a:ext cx="1012207" cy="0"/>
          </a:xfrm>
          <a:prstGeom prst="straightConnector1">
            <a:avLst/>
          </a:prstGeom>
          <a:ln w="57150">
            <a:solidFill>
              <a:schemeClr val="bg1">
                <a:lumMod val="75000"/>
                <a:alpha val="4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220941" y="4473082"/>
            <a:ext cx="1299558" cy="1368152"/>
          </a:xfrm>
          <a:prstGeom prst="roundRect">
            <a:avLst>
              <a:gd name="adj" fmla="val 663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전체 기능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시스템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경제 밸런스 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튜토리얼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BM,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소셜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프로모션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사업조직 요구사항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폴리싱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20941" y="5873507"/>
            <a:ext cx="1301252" cy="377897"/>
          </a:xfrm>
          <a:prstGeom prst="roundRect">
            <a:avLst>
              <a:gd name="adj" fmla="val 722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 컨텐츠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 시스템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019730" y="5884288"/>
            <a:ext cx="1301252" cy="377897"/>
          </a:xfrm>
          <a:prstGeom prst="roundRect">
            <a:avLst>
              <a:gd name="adj" fmla="val 663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 컨텐츠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● 신규시스템 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60%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019730" y="4473082"/>
            <a:ext cx="1299558" cy="1368152"/>
          </a:xfrm>
          <a:prstGeom prst="roundRect">
            <a:avLst>
              <a:gd name="adj" fmla="val 663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개월분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확보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경제 밸런스 완료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게임 플레이 동선 구축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운영툴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통계툴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구축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폴리싱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완료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마켓에 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릴리즈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준비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주전 마켓검수 제출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사업조직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SDK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국가별 </a:t>
            </a:r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게임법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준수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0374" y="4424370"/>
            <a:ext cx="101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06936" y="4424370"/>
            <a:ext cx="956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</a:t>
            </a:r>
            <a:r>
              <a:rPr lang="en-US" altLang="ko-KR" sz="16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2800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597160" y="4473082"/>
            <a:ext cx="1309618" cy="1260140"/>
          </a:xfrm>
          <a:prstGeom prst="roundRect">
            <a:avLst>
              <a:gd name="adj" fmla="val 9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M3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준비 </a:t>
            </a:r>
            <a:r>
              <a:rPr lang="ko-KR" altLang="en-US" sz="800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서포트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 dirty="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품질 검수</a:t>
            </a:r>
            <a:endParaRPr lang="en-US" altLang="ko-KR" sz="800" dirty="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 dirty="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개발일정 준수 확인</a:t>
            </a:r>
            <a:endParaRPr lang="en-US" altLang="ko-KR" sz="800" dirty="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리스크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이슈 확인</a:t>
            </a:r>
            <a:r>
              <a:rPr lang="en-US" altLang="ko-KR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</a:t>
            </a:r>
            <a:endParaRPr lang="en-US" altLang="ko-KR" sz="8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성공게임 </a:t>
            </a:r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운영방식 분석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밸런스 </a:t>
            </a:r>
            <a:r>
              <a:rPr lang="en-US" altLang="ko-KR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 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</a:t>
            </a:r>
            <a:endParaRPr lang="en-US" altLang="ko-KR" sz="800" dirty="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사업조직 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</a:t>
            </a:r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인력 이슈사항 확인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M5</a:t>
            </a:r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및 </a:t>
            </a:r>
            <a:r>
              <a:rPr lang="ko-KR" altLang="en-US" sz="800" dirty="0" err="1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</a:t>
            </a:r>
            <a:r>
              <a:rPr lang="ko-KR" altLang="en-US" sz="800" dirty="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391054" y="4469615"/>
            <a:ext cx="1309618" cy="1260140"/>
          </a:xfrm>
          <a:prstGeom prst="roundRect">
            <a:avLst>
              <a:gd name="adj" fmla="val 9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ko-KR" altLang="en-US" sz="80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en-US" altLang="ko-KR" sz="80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M5 </a:t>
            </a:r>
            <a:r>
              <a:rPr lang="ko-KR" altLang="en-US" sz="80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 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서포트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품질 검수</a:t>
            </a:r>
            <a:endParaRPr lang="en-US" altLang="ko-KR" sz="80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>
                <a:solidFill>
                  <a:srgbClr val="F2500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개발일정 준수 확인</a:t>
            </a:r>
            <a:endParaRPr lang="en-US" altLang="ko-KR" sz="800">
              <a:solidFill>
                <a:srgbClr val="F2500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리스크 이슈 확인</a:t>
            </a:r>
            <a:r>
              <a:rPr lang="en-US" altLang="ko-KR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런칭 이벤트 적용 확인</a:t>
            </a:r>
            <a:endParaRPr lang="en-US" altLang="ko-KR" sz="80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라이브 서비스 준비</a:t>
            </a:r>
            <a:endParaRPr lang="en-US" altLang="ko-KR" sz="800" smtClean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▶ </a:t>
            </a:r>
            <a:r>
              <a:rPr lang="ko-KR" altLang="en-US" sz="800" smtClean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 계획 확인</a:t>
            </a:r>
            <a:endParaRPr lang="en-US" altLang="ko-KR" sz="80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1675" y="3248682"/>
            <a:ext cx="491512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dirty="0" smtClean="0"/>
              <a:t>▶ </a:t>
            </a:r>
            <a:r>
              <a:rPr lang="ko-KR" altLang="en-US" sz="1400" b="0" dirty="0" smtClean="0"/>
              <a:t>사업조직 </a:t>
            </a:r>
            <a:r>
              <a:rPr lang="ko-KR" altLang="en-US" sz="1400" b="0" dirty="0"/>
              <a:t>예상 요구사항 리스트 작성 및 이에 따른 필요 자료 정의</a:t>
            </a:r>
            <a:endParaRPr lang="en-US" altLang="ko-KR" sz="1400" b="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75" y="3514817"/>
            <a:ext cx="558197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dirty="0" smtClean="0"/>
              <a:t>▶ </a:t>
            </a:r>
            <a:r>
              <a:rPr lang="ko-KR" altLang="en-US" sz="1400" b="0" dirty="0" smtClean="0"/>
              <a:t>사업조직 요구사항에 따른 </a:t>
            </a:r>
            <a:r>
              <a:rPr lang="ko-KR" altLang="en-US" sz="1400" b="0" dirty="0" err="1" smtClean="0"/>
              <a:t>리스크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파악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방향성 </a:t>
            </a:r>
            <a:r>
              <a:rPr lang="ko-KR" altLang="en-US" sz="1400" b="0" dirty="0" err="1" smtClean="0"/>
              <a:t>선제시</a:t>
            </a:r>
            <a:r>
              <a:rPr lang="en-US" altLang="ko-KR" sz="1400" b="0" dirty="0" smtClean="0"/>
              <a:t>, </a:t>
            </a:r>
            <a:r>
              <a:rPr lang="ko-KR" altLang="en-US" sz="1400" b="0" dirty="0" smtClean="0"/>
              <a:t>커뮤니케이션 조율</a:t>
            </a:r>
            <a:endParaRPr lang="en-US" altLang="ko-KR" sz="1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71675" y="3797620"/>
            <a:ext cx="24705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smtClean="0"/>
              <a:t>▶ </a:t>
            </a:r>
            <a:r>
              <a:rPr lang="ko-KR" altLang="en-US" sz="1400" b="0" smtClean="0"/>
              <a:t>일정</a:t>
            </a:r>
            <a:r>
              <a:rPr lang="en-US" altLang="ko-KR" sz="1400" b="0" smtClean="0"/>
              <a:t>/</a:t>
            </a:r>
            <a:r>
              <a:rPr lang="ko-KR" altLang="en-US" sz="1400" b="0" smtClean="0"/>
              <a:t>인력</a:t>
            </a:r>
            <a:r>
              <a:rPr lang="en-US" altLang="ko-KR" sz="1400" b="0" smtClean="0"/>
              <a:t>/</a:t>
            </a:r>
            <a:r>
              <a:rPr lang="ko-KR" altLang="en-US" sz="1400" b="0" smtClean="0"/>
              <a:t>커뮤니케이션 관리</a:t>
            </a:r>
            <a:endParaRPr lang="en-US" altLang="ko-KR" sz="1400" b="0"/>
          </a:p>
        </p:txBody>
      </p:sp>
      <p:sp>
        <p:nvSpPr>
          <p:cNvPr id="43" name="TextBox 42"/>
          <p:cNvSpPr txBox="1"/>
          <p:nvPr/>
        </p:nvSpPr>
        <p:spPr>
          <a:xfrm>
            <a:off x="471675" y="4084866"/>
            <a:ext cx="253466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smtClean="0"/>
              <a:t>▶ </a:t>
            </a:r>
            <a:r>
              <a:rPr lang="ko-KR" altLang="en-US" sz="1400" u="sng" spc="-150" smtClean="0"/>
              <a:t>런칭 후 </a:t>
            </a:r>
            <a:r>
              <a:rPr lang="ko-KR" altLang="en-US" sz="1400" u="sng" smtClean="0"/>
              <a:t>업데이트 일정 계획 확정</a:t>
            </a:r>
            <a:endParaRPr lang="ko-KR" altLang="en-US" sz="1400" u="sng"/>
          </a:p>
        </p:txBody>
      </p:sp>
      <p:sp>
        <p:nvSpPr>
          <p:cNvPr id="44" name="TextBox 43"/>
          <p:cNvSpPr txBox="1"/>
          <p:nvPr/>
        </p:nvSpPr>
        <p:spPr>
          <a:xfrm>
            <a:off x="7483719" y="2417154"/>
            <a:ext cx="83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</a:t>
            </a:r>
          </a:p>
          <a:p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런칭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01851" y="2410319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M4-1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76327" y="2375008"/>
            <a:ext cx="8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M4-2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14635" y="2697531"/>
            <a:ext cx="1055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알파 </a:t>
            </a:r>
            <a:r>
              <a:rPr lang="ko-KR" altLang="en-US" sz="1000" dirty="0" err="1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30386" y="2697531"/>
            <a:ext cx="976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 </a:t>
            </a:r>
            <a:r>
              <a:rPr lang="ko-KR" altLang="en-US" sz="1000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 </a:t>
            </a:r>
            <a:r>
              <a:rPr lang="ko-KR" altLang="en-US" sz="1000" dirty="0" err="1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</a:t>
            </a:r>
            <a:endParaRPr lang="ko-KR" altLang="en-US" sz="1000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1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1484784"/>
            <a:ext cx="7488832" cy="4072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정의와 프로젝트 관리의 중요성 </a:t>
            </a:r>
            <a:endParaRPr lang="en-US" altLang="ko-KR" sz="2000" b="1" spc="-300" dirty="0" smtClean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프로젝트의 진행 프로세스 </a:t>
            </a:r>
            <a:endParaRPr lang="en-US" altLang="ko-KR" sz="2000" b="1" spc="-300" dirty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3200" b="1" spc="-300" dirty="0" smtClean="0">
                <a:latin typeface="+mn-ea"/>
                <a:cs typeface="Arial" pitchFamily="34" charset="0"/>
              </a:rPr>
              <a:t>프로젝트 </a:t>
            </a:r>
            <a:r>
              <a:rPr lang="ko-KR" altLang="en-US" sz="3200" b="1" spc="-300" dirty="0" err="1" smtClean="0">
                <a:latin typeface="+mn-ea"/>
                <a:cs typeface="Arial" pitchFamily="34" charset="0"/>
              </a:rPr>
              <a:t>관리팀이</a:t>
            </a:r>
            <a:r>
              <a:rPr lang="ko-KR" altLang="en-US" sz="3200" b="1" spc="-300" dirty="0" smtClean="0">
                <a:latin typeface="+mn-ea"/>
                <a:cs typeface="Arial" pitchFamily="34" charset="0"/>
              </a:rPr>
              <a:t> 하는 일 </a:t>
            </a:r>
            <a:endParaRPr lang="en-US" altLang="ko-KR" sz="3200" b="1" spc="-300" dirty="0" smtClean="0"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매니저 이해하기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332656"/>
            <a:ext cx="4680520" cy="834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i="1" spc="-300" dirty="0" smtClean="0">
                <a:solidFill>
                  <a:schemeClr val="tx2"/>
                </a:solidFill>
                <a:latin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160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프로젝트 </a:t>
            </a:r>
            <a:r>
              <a:rPr lang="ko-KR" altLang="en-US" sz="2400" b="1" spc="-150" dirty="0" err="1" smtClean="0">
                <a:solidFill>
                  <a:schemeClr val="bg1"/>
                </a:solidFill>
                <a:latin typeface="+mn-ea"/>
              </a:rPr>
              <a:t>관리팀이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 하는 일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00734" y="1730400"/>
            <a:ext cx="1763301" cy="1739600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800" b="1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일정</a:t>
            </a:r>
            <a:endParaRPr lang="en-US" altLang="ko-KR" sz="2800" b="1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96083" y="1730400"/>
            <a:ext cx="1763301" cy="173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9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사람</a:t>
            </a:r>
            <a:endParaRPr lang="en-US" altLang="ko-KR" sz="2800" b="1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56323" y="1730400"/>
            <a:ext cx="1763301" cy="1739600"/>
          </a:xfrm>
          <a:prstGeom prst="ellipse">
            <a:avLst/>
          </a:prstGeom>
          <a:solidFill>
            <a:srgbClr val="FAB4B4">
              <a:alpha val="64000"/>
            </a:srgbClr>
          </a:solidFill>
          <a:ln>
            <a:noFill/>
          </a:ln>
          <a:effectLst>
            <a:outerShdw blurRad="3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800" b="1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비용</a:t>
            </a:r>
            <a:endParaRPr lang="en-US" altLang="ko-KR" sz="2800" b="1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92280" y="1761408"/>
            <a:ext cx="1763301" cy="1739600"/>
          </a:xfrm>
          <a:prstGeom prst="ellipse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800" b="1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매출</a:t>
            </a:r>
            <a:endParaRPr lang="en-US" altLang="ko-KR" sz="2800" b="1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732240" y="1268760"/>
            <a:ext cx="0" cy="288032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왼쪽 중괄호 4"/>
          <p:cNvSpPr/>
          <p:nvPr/>
        </p:nvSpPr>
        <p:spPr>
          <a:xfrm rot="16200000">
            <a:off x="3312713" y="1735962"/>
            <a:ext cx="288032" cy="5114268"/>
          </a:xfrm>
          <a:prstGeom prst="leftBrace">
            <a:avLst>
              <a:gd name="adj1" fmla="val 191612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 rot="16200000">
            <a:off x="7794456" y="3411097"/>
            <a:ext cx="288032" cy="1764000"/>
          </a:xfrm>
          <a:prstGeom prst="leftBrace">
            <a:avLst>
              <a:gd name="adj1" fmla="val 191612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55776" y="4509120"/>
            <a:ext cx="18002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300" dirty="0" smtClean="0">
                <a:solidFill>
                  <a:schemeClr val="tx1"/>
                </a:solidFill>
                <a:latin typeface="+mn-ea"/>
              </a:rPr>
              <a:t>개발관리 </a:t>
            </a:r>
            <a:r>
              <a:rPr lang="en-US" altLang="ko-KR" b="1" spc="-300" dirty="0" smtClean="0">
                <a:solidFill>
                  <a:schemeClr val="tx1"/>
                </a:solidFill>
                <a:latin typeface="+mn-ea"/>
              </a:rPr>
              <a:t>PM</a:t>
            </a:r>
            <a:endParaRPr lang="ko-KR" altLang="en-US" b="1" spc="-3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42533" y="4509120"/>
            <a:ext cx="180020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300" dirty="0" smtClean="0">
                <a:solidFill>
                  <a:schemeClr val="tx1"/>
                </a:solidFill>
                <a:latin typeface="+mn-ea"/>
              </a:rPr>
              <a:t>사업</a:t>
            </a:r>
            <a:r>
              <a:rPr lang="en-US" altLang="ko-KR" b="1" spc="-300" dirty="0" smtClean="0">
                <a:solidFill>
                  <a:schemeClr val="tx1"/>
                </a:solidFill>
                <a:latin typeface="+mn-ea"/>
              </a:rPr>
              <a:t> PM</a:t>
            </a:r>
            <a:endParaRPr lang="ko-KR" altLang="en-US" b="1" spc="-3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4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+mn-ea"/>
              </a:rPr>
              <a:t>관리팀이</a:t>
            </a:r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 하는 일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251520" y="567844"/>
            <a:ext cx="3960000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64231" y="1700808"/>
            <a:ext cx="182614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범위</a:t>
            </a:r>
            <a:r>
              <a:rPr lang="en-US" altLang="ko-KR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관리</a:t>
            </a:r>
            <a:endParaRPr lang="ko-KR" altLang="en-US" sz="2000" b="1" spc="-150">
              <a:gradFill flip="none" rotWithShape="1">
                <a:gsLst>
                  <a:gs pos="0">
                    <a:schemeClr val="accent5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88405" y="1700808"/>
            <a:ext cx="131157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자원</a:t>
            </a:r>
            <a:r>
              <a:rPr lang="en-US" altLang="ko-KR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ko-KR" altLang="en-US" sz="2000" b="1" spc="-150">
              <a:gradFill flip="none" rotWithShape="1">
                <a:gsLst>
                  <a:gs pos="0">
                    <a:schemeClr val="accent5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36704" y="1700808"/>
            <a:ext cx="15215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리스크 관리</a:t>
            </a:r>
            <a:endParaRPr lang="ko-KR" altLang="en-US" sz="2000" b="1" spc="-150">
              <a:gradFill flip="none" rotWithShape="1">
                <a:gsLst>
                  <a:gs pos="0">
                    <a:schemeClr val="accent5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891623" y="2096852"/>
            <a:ext cx="2262944" cy="0"/>
          </a:xfrm>
          <a:prstGeom prst="line">
            <a:avLst/>
          </a:prstGeom>
          <a:ln w="38100">
            <a:solidFill>
              <a:srgbClr val="ABC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6934" y="2204864"/>
            <a:ext cx="208929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 dirty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dirty="0" err="1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마일스톤</a:t>
            </a:r>
            <a:r>
              <a:rPr lang="ko-KR" altLang="en-US" sz="1200" b="1" spc="-150" dirty="0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단계별 </a:t>
            </a:r>
            <a:r>
              <a:rPr lang="en-US" altLang="ko-KR" sz="1200" b="1" dirty="0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</a:t>
            </a:r>
            <a:r>
              <a:rPr lang="en-US" altLang="ko-KR" sz="1200" b="1" spc="-150" dirty="0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spc="-150" dirty="0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200" b="1" spc="-150" dirty="0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 spc="-150" dirty="0" smtClean="0">
                <a:gradFill flip="none" rotWithShape="1">
                  <a:gsLst>
                    <a:gs pos="0">
                      <a:srgbClr val="E4214F">
                        <a:shade val="30000"/>
                        <a:satMod val="115000"/>
                      </a:srgbClr>
                    </a:gs>
                    <a:gs pos="50000">
                      <a:srgbClr val="E4214F">
                        <a:shade val="67500"/>
                        <a:satMod val="115000"/>
                      </a:srgbClr>
                    </a:gs>
                    <a:gs pos="100000">
                      <a:srgbClr val="E4214F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</a:t>
            </a:r>
            <a:endParaRPr lang="ko-KR" altLang="en-US" sz="1200" b="1" spc="-150" dirty="0">
              <a:gradFill flip="none" rotWithShape="1">
                <a:gsLst>
                  <a:gs pos="0">
                    <a:srgbClr val="E4214F">
                      <a:shade val="30000"/>
                      <a:satMod val="115000"/>
                    </a:srgbClr>
                  </a:gs>
                  <a:gs pos="50000">
                    <a:srgbClr val="E4214F">
                      <a:shade val="67500"/>
                      <a:satMod val="115000"/>
                    </a:srgbClr>
                  </a:gs>
                  <a:gs pos="100000">
                    <a:srgbClr val="E4214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6934" y="2456893"/>
            <a:ext cx="143500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주기적 개발 일정 파악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4305" y="2708920"/>
            <a:ext cx="10182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en-US" altLang="ko-KR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확보 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27884" y="2208095"/>
            <a:ext cx="11817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 리소스 관리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569704" y="2096852"/>
            <a:ext cx="2262944" cy="0"/>
          </a:xfrm>
          <a:prstGeom prst="line">
            <a:avLst/>
          </a:prstGeom>
          <a:ln w="38100">
            <a:solidFill>
              <a:srgbClr val="ABC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410536" y="2096852"/>
            <a:ext cx="2262944" cy="0"/>
          </a:xfrm>
          <a:prstGeom prst="line">
            <a:avLst/>
          </a:prstGeom>
          <a:ln w="38100">
            <a:solidFill>
              <a:srgbClr val="ABC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64231" y="3681028"/>
            <a:ext cx="21515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 커뮤니케이션 관리</a:t>
            </a:r>
            <a:endParaRPr lang="ko-KR" altLang="en-US" sz="2000" b="1" spc="-150">
              <a:gradFill flip="none" rotWithShape="1">
                <a:gsLst>
                  <a:gs pos="0">
                    <a:schemeClr val="accent5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88405" y="3681028"/>
            <a:ext cx="19800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b="1" spc="-150" smtClean="0">
                <a:gradFill flip="none" rotWithShape="1">
                  <a:gsLst>
                    <a:gs pos="0">
                      <a:schemeClr val="accent5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accent5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accent5">
                        <a:lumMod val="50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⑤ 이해 관계자 관리</a:t>
            </a:r>
            <a:endParaRPr lang="ko-KR" altLang="en-US" sz="2000" b="1" spc="-150">
              <a:gradFill flip="none" rotWithShape="1">
                <a:gsLst>
                  <a:gs pos="0">
                    <a:schemeClr val="accent5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891623" y="4077072"/>
            <a:ext cx="2262944" cy="0"/>
          </a:xfrm>
          <a:prstGeom prst="line">
            <a:avLst/>
          </a:prstGeom>
          <a:ln w="38100">
            <a:solidFill>
              <a:srgbClr val="ABC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26934" y="4185084"/>
            <a:ext cx="133241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의사소통 창구  기능</a:t>
            </a:r>
            <a:r>
              <a:rPr lang="en-US" altLang="ko-KR" sz="12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26934" y="4916442"/>
            <a:ext cx="131638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조직 일정 공유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08888" y="4188315"/>
            <a:ext cx="10631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</a:t>
            </a:r>
            <a:r>
              <a:rPr lang="en-US" altLang="ko-KR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체계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21425" y="4387075"/>
            <a:ext cx="2174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 b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150" smtClean="0">
                <a:solidFill>
                  <a:schemeClr val="bg1">
                    <a:lumMod val="75000"/>
                  </a:schemeClr>
                </a:solidFill>
              </a:rPr>
              <a:t>이해관계자 정보 제공 범위 관리 </a:t>
            </a:r>
            <a:endParaRPr lang="ko-KR" altLang="en-US" spc="-15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569704" y="4077072"/>
            <a:ext cx="2262944" cy="0"/>
          </a:xfrm>
          <a:prstGeom prst="line">
            <a:avLst/>
          </a:prstGeom>
          <a:ln w="38100">
            <a:solidFill>
              <a:srgbClr val="ABC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527884" y="2456892"/>
            <a:ext cx="130035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소스코드 관리</a:t>
            </a:r>
            <a:endParaRPr lang="ko-KR" altLang="en-US" sz="1200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27884" y="2712407"/>
            <a:ext cx="20281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소프트웨어 업그레이드 관리</a:t>
            </a:r>
            <a:endParaRPr lang="ko-KR" altLang="en-US" sz="1200" b="1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372200" y="2208095"/>
            <a:ext cx="170591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정성적</a:t>
            </a:r>
            <a:r>
              <a:rPr lang="en-US" altLang="ko-KR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정량적 리스크 관리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72200" y="2888940"/>
            <a:ext cx="10631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b="1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● </a:t>
            </a:r>
            <a:r>
              <a:rPr lang="ko-KR" altLang="en-US" sz="1200" b="1" spc="-15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대응 방안 관리</a:t>
            </a:r>
            <a:endParaRPr lang="ko-KR" altLang="en-US" sz="1200" b="1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49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6959" y="2420888"/>
            <a:ext cx="25521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 b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 리스크 발생 가능성</a:t>
            </a:r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영향력</a:t>
            </a:r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체크</a:t>
            </a:r>
            <a:endParaRPr lang="en-US" altLang="ko-KR" spc="-15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리스크 순위</a:t>
            </a:r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긴급성</a:t>
            </a:r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범주 분류</a:t>
            </a:r>
            <a:endParaRPr lang="en-US" altLang="ko-KR" spc="-15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6959" y="3085745"/>
            <a:ext cx="25521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 b="0">
                <a:gradFill flip="none" rotWithShape="1">
                  <a:gsLst>
                    <a:gs pos="0">
                      <a:schemeClr val="bg1">
                        <a:lumMod val="6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6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 리스크 별 대응 방안 계획 리스트</a:t>
            </a:r>
            <a:endParaRPr lang="en-US" altLang="ko-KR" spc="-15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pc="-15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 spc="-150">
                <a:solidFill>
                  <a:schemeClr val="bg1">
                    <a:lumMod val="75000"/>
                  </a:schemeClr>
                </a:solidFill>
              </a:rPr>
              <a:t>비상 대응 전략안</a:t>
            </a:r>
            <a:endParaRPr lang="en-US" altLang="ko-KR" spc="-15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6695" y="5114915"/>
            <a:ext cx="2552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1100" b="0" spc="-150" dirty="0" smtClean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ko-KR" altLang="en-US" sz="1100" b="0" spc="-15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100" b="0" spc="-150" dirty="0" smtClean="0">
                <a:solidFill>
                  <a:schemeClr val="bg1">
                    <a:lumMod val="75000"/>
                  </a:schemeClr>
                </a:solidFill>
              </a:rPr>
              <a:t>QA, DB, </a:t>
            </a:r>
            <a:r>
              <a:rPr lang="ko-KR" altLang="en-US" sz="1100" b="0" spc="-150" dirty="0" err="1" smtClean="0">
                <a:solidFill>
                  <a:schemeClr val="bg1">
                    <a:lumMod val="75000"/>
                  </a:schemeClr>
                </a:solidFill>
              </a:rPr>
              <a:t>기술지원등</a:t>
            </a:r>
            <a:endParaRPr lang="en-US" altLang="ko-KR" sz="1100" b="0" spc="-15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1484784"/>
            <a:ext cx="7488832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정의와 프로젝트 관리의 중요성 </a:t>
            </a:r>
            <a:endParaRPr lang="en-US" altLang="ko-KR" sz="2000" b="1" spc="-300" dirty="0" smtClean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프로젝트의 진행 프로세스 </a:t>
            </a:r>
            <a:endParaRPr lang="en-US" altLang="ko-KR" sz="2000" b="1" spc="-300" dirty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2000" b="1" spc="-3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프로젝트 </a:t>
            </a:r>
            <a:r>
              <a:rPr lang="ko-KR" altLang="en-US" sz="2000" b="1" spc="-300" dirty="0" err="1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관리팀이</a:t>
            </a:r>
            <a:r>
              <a:rPr lang="ko-KR" altLang="en-US" sz="2000" b="1" spc="-3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itchFamily="34" charset="0"/>
              </a:rPr>
              <a:t> 하는 일 </a:t>
            </a:r>
            <a:endParaRPr lang="en-US" altLang="ko-KR" sz="2000" b="1" spc="-300" dirty="0">
              <a:solidFill>
                <a:schemeClr val="bg1">
                  <a:lumMod val="65000"/>
                </a:schemeClr>
              </a:solidFill>
              <a:latin typeface="+mn-ea"/>
              <a:cs typeface="Arial" pitchFamily="34" charset="0"/>
            </a:endParaRP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3200" b="1" spc="-300" dirty="0" smtClean="0">
                <a:latin typeface="+mn-ea"/>
                <a:cs typeface="Arial" pitchFamily="34" charset="0"/>
              </a:rPr>
              <a:t>프로젝트 매니저 이해하기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332656"/>
            <a:ext cx="4680520" cy="834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i="1" spc="-300" dirty="0" smtClean="0">
                <a:solidFill>
                  <a:schemeClr val="tx2"/>
                </a:solidFill>
                <a:latin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8573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403" y="380667"/>
            <a:ext cx="4768669" cy="816085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000" spc="-252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던전스트라이커</a:t>
            </a:r>
            <a:r>
              <a:rPr lang="ko-KR" altLang="en-US" sz="4000" spc="-252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spc="-252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비긴즈</a:t>
            </a:r>
            <a:endParaRPr lang="ko-KR" altLang="en-US" sz="40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68128" y="1129322"/>
            <a:ext cx="4579936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652120" y="416823"/>
            <a:ext cx="2871932" cy="754529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귀엽고 </a:t>
            </a:r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개성 넘치는 </a:t>
            </a:r>
            <a:endParaRPr lang="en-US" altLang="ko-KR" dirty="0" smtClean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</a:t>
            </a:r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캐릭터와 용병들의 모험</a:t>
            </a:r>
            <a:r>
              <a:rPr lang="en-US" altLang="ko-KR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  <a:endParaRPr lang="en-US" altLang="ko-KR" dirty="0" smtClean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Picture 2" descr="D:\작업s\etc\최종\DstrikerM001-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596" y="2048990"/>
            <a:ext cx="801780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작업s\etc\던스모발\BI\BI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8706" y="3077592"/>
            <a:ext cx="5164087" cy="351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35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졸업생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양두현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+mn-ea"/>
              </a:rPr>
              <a:t>”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프로젝트 매니저의 하루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251520" y="567844"/>
            <a:ext cx="3960000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95536" y="3432082"/>
            <a:ext cx="1969916" cy="172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591780" y="3432082"/>
            <a:ext cx="1949064" cy="172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589468" y="1304762"/>
            <a:ext cx="1949064" cy="172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4788024" y="1304762"/>
            <a:ext cx="1908212" cy="172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84515" y="1304762"/>
            <a:ext cx="1991241" cy="172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2" descr="http://cfile26.uf.tistory.com/image/25307D38550F9D0B2307F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9038" y="3990100"/>
            <a:ext cx="1711117" cy="231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84515" y="1304764"/>
            <a:ext cx="199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AM 9:30~11:30       </a:t>
            </a:r>
            <a:r>
              <a:rPr lang="ko-KR" altLang="en-US" sz="1200" b="1" dirty="0" smtClean="0"/>
              <a:t>출근</a:t>
            </a:r>
            <a:endParaRPr lang="en-US" altLang="ko-KR" sz="120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589229" y="1318664"/>
            <a:ext cx="1951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AM 11:30~1:00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788024" y="1304763"/>
            <a:ext cx="190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</a:t>
            </a:r>
            <a:r>
              <a:rPr lang="en-US" altLang="ko-KR" sz="1200" b="1" dirty="0" smtClean="0"/>
              <a:t>M 1:00~2:00       </a:t>
            </a:r>
            <a:r>
              <a:rPr lang="ko-KR" altLang="en-US" sz="1200" b="1" dirty="0" smtClean="0"/>
              <a:t>점심</a:t>
            </a:r>
            <a:endParaRPr lang="en-US" altLang="ko-KR" sz="1200" b="1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405840" y="3429000"/>
            <a:ext cx="196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PM 2:00~4:00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89468" y="3432082"/>
            <a:ext cx="1949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</a:t>
            </a:r>
            <a:r>
              <a:rPr lang="en-US" altLang="ko-KR" sz="1200" b="1" dirty="0" smtClean="0"/>
              <a:t>M 4:00~6:30        </a:t>
            </a:r>
            <a:r>
              <a:rPr lang="ko-KR" altLang="en-US" sz="1200" b="1" dirty="0" smtClean="0"/>
              <a:t>퇴근</a:t>
            </a:r>
            <a:endParaRPr lang="en-US" altLang="ko-KR" sz="1200" b="1" dirty="0" smtClean="0"/>
          </a:p>
        </p:txBody>
      </p:sp>
      <p:cxnSp>
        <p:nvCxnSpPr>
          <p:cNvPr id="63" name="직선 연결선 62"/>
          <p:cNvCxnSpPr/>
          <p:nvPr/>
        </p:nvCxnSpPr>
        <p:spPr>
          <a:xfrm>
            <a:off x="385825" y="1595662"/>
            <a:ext cx="1979627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590531" y="1595663"/>
            <a:ext cx="1937697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799153" y="1581760"/>
            <a:ext cx="1897083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91413" y="3705998"/>
            <a:ext cx="1958427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590531" y="3716700"/>
            <a:ext cx="1937697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95536" y="1612063"/>
            <a:ext cx="20882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 err="1" smtClean="0"/>
              <a:t>마켓별</a:t>
            </a:r>
            <a:r>
              <a:rPr lang="ko-KR" altLang="en-US" sz="900" b="1" dirty="0" smtClean="0"/>
              <a:t> 매출순위 </a:t>
            </a:r>
            <a:r>
              <a:rPr lang="en-US" altLang="ko-KR" sz="900" b="1" dirty="0" smtClean="0"/>
              <a:t>50</a:t>
            </a:r>
            <a:r>
              <a:rPr lang="ko-KR" altLang="en-US" sz="900" b="1" dirty="0" smtClean="0"/>
              <a:t>위까지 분석 및 기록</a:t>
            </a:r>
            <a:r>
              <a:rPr lang="en-US" altLang="ko-KR" sz="900" b="1" dirty="0" smtClean="0"/>
              <a:t/>
            </a:r>
            <a:br>
              <a:rPr lang="en-US" altLang="ko-KR" sz="900" b="1" dirty="0" smtClean="0"/>
            </a:br>
            <a:r>
              <a:rPr lang="en-US" altLang="ko-KR" sz="900" dirty="0" smtClean="0"/>
              <a:t>(</a:t>
            </a:r>
            <a:r>
              <a:rPr lang="ko-KR" altLang="en-US" sz="900" dirty="0" smtClean="0"/>
              <a:t>다운로드 수와 매출순위 급등한 게임의 이벤트와 업데이트 조사</a:t>
            </a:r>
            <a:r>
              <a:rPr lang="en-US" altLang="ko-KR" sz="90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9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2604084" y="1612063"/>
            <a:ext cx="1936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 smtClean="0"/>
              <a:t>프로젝트 라이브 </a:t>
            </a:r>
            <a:r>
              <a:rPr lang="en-US" altLang="ko-KR" sz="900" b="1" dirty="0" smtClean="0"/>
              <a:t>PM </a:t>
            </a:r>
            <a:r>
              <a:rPr lang="ko-KR" altLang="en-US" sz="900" b="1" dirty="0" err="1" smtClean="0"/>
              <a:t>서포트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  </a:t>
            </a:r>
            <a:r>
              <a:rPr lang="ko-KR" altLang="en-US" sz="900" b="1" dirty="0" smtClean="0"/>
              <a:t> </a:t>
            </a:r>
            <a:r>
              <a:rPr lang="en-US" altLang="ko-KR" sz="900" dirty="0" smtClean="0"/>
              <a:t>(KPI </a:t>
            </a:r>
            <a:r>
              <a:rPr lang="ko-KR" altLang="en-US" sz="900" dirty="0" smtClean="0"/>
              <a:t>분석 및 커뮤니티 동향                      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   </a:t>
            </a:r>
            <a:r>
              <a:rPr lang="ko-KR" altLang="en-US" sz="900" dirty="0" smtClean="0"/>
              <a:t>파악</a:t>
            </a:r>
            <a:r>
              <a:rPr lang="en-US" altLang="ko-KR" sz="900" dirty="0" smtClean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11548" y="3736185"/>
            <a:ext cx="199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 smtClean="0"/>
              <a:t>개발관리실 </a:t>
            </a:r>
            <a:r>
              <a:rPr lang="en-US" altLang="ko-KR" sz="900" b="1" dirty="0" smtClean="0"/>
              <a:t>PM</a:t>
            </a:r>
            <a:r>
              <a:rPr lang="ko-KR" altLang="en-US" sz="900" b="1" dirty="0" smtClean="0"/>
              <a:t>팀 회의</a:t>
            </a:r>
            <a:endParaRPr lang="en-US" altLang="ko-KR" sz="900" b="1" dirty="0" smtClean="0"/>
          </a:p>
          <a:p>
            <a:pPr marL="171450" indent="-171450">
              <a:buFontTx/>
              <a:buChar char="-"/>
            </a:pPr>
            <a:endParaRPr lang="en-US" altLang="ko-KR" sz="900" b="1" dirty="0" smtClean="0"/>
          </a:p>
          <a:p>
            <a:pPr marL="171450" indent="-171450">
              <a:buFontTx/>
              <a:buChar char="-"/>
            </a:pPr>
            <a:r>
              <a:rPr lang="ko-KR" altLang="en-US" sz="900" b="1" dirty="0" smtClean="0"/>
              <a:t>개발실 일정관리</a:t>
            </a:r>
            <a:r>
              <a:rPr lang="en-US" altLang="ko-KR" sz="900" b="1" dirty="0" smtClean="0"/>
              <a:t/>
            </a:r>
            <a:br>
              <a:rPr lang="en-US" altLang="ko-KR" sz="900" b="1" dirty="0" smtClean="0"/>
            </a:b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팀별</a:t>
            </a:r>
            <a:r>
              <a:rPr lang="ko-KR" altLang="en-US" sz="900" dirty="0" smtClean="0"/>
              <a:t> 일정조율 및 </a:t>
            </a:r>
            <a:r>
              <a:rPr lang="ko-KR" altLang="en-US" sz="900" dirty="0" err="1" smtClean="0"/>
              <a:t>리스크</a:t>
            </a:r>
            <a:r>
              <a:rPr lang="ko-KR" altLang="en-US" sz="900" dirty="0" smtClean="0"/>
              <a:t> 관리</a:t>
            </a:r>
            <a:r>
              <a:rPr lang="en-US" altLang="ko-KR" sz="900" b="1" dirty="0" smtClean="0"/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16465" y="3736185"/>
            <a:ext cx="20673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 smtClean="0"/>
              <a:t>게임디테일리스트 작성 및 취합</a:t>
            </a:r>
            <a:r>
              <a:rPr lang="en-US" altLang="ko-KR" sz="900" b="1" dirty="0"/>
              <a:t> </a:t>
            </a:r>
            <a:r>
              <a:rPr lang="en-US" altLang="ko-KR" sz="900" dirty="0" smtClean="0"/>
              <a:t>(3</a:t>
            </a:r>
            <a:r>
              <a:rPr lang="ko-KR" altLang="en-US" sz="900" dirty="0" smtClean="0"/>
              <a:t>주간 매출 </a:t>
            </a:r>
            <a:r>
              <a:rPr lang="en-US" altLang="ko-KR" sz="900" dirty="0" smtClean="0"/>
              <a:t>20</a:t>
            </a:r>
            <a:r>
              <a:rPr lang="ko-KR" altLang="en-US" sz="900" dirty="0" smtClean="0"/>
              <a:t>위권 이내에 안착한 게임들의 게임 디테일 정리</a:t>
            </a:r>
            <a:r>
              <a:rPr lang="en-US" altLang="ko-KR" sz="900" dirty="0" smtClean="0"/>
              <a:t>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788024" y="3429000"/>
            <a:ext cx="1918516" cy="172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785712" y="3429000"/>
            <a:ext cx="1918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PM 6:30 ~ </a:t>
            </a:r>
            <a:r>
              <a:rPr lang="ko-KR" altLang="en-US" sz="1200" b="1" dirty="0" err="1" smtClean="0"/>
              <a:t>석식</a:t>
            </a:r>
            <a:r>
              <a:rPr lang="ko-KR" altLang="en-US" sz="1200" b="1" dirty="0" smtClean="0"/>
              <a:t> 및 야근</a:t>
            </a:r>
            <a:r>
              <a:rPr lang="en-US" altLang="ko-KR" sz="1200" b="1" dirty="0" smtClean="0"/>
              <a:t>  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4786597" y="3713618"/>
            <a:ext cx="1907327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799153" y="3738570"/>
            <a:ext cx="206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 smtClean="0"/>
              <a:t>인기순위 상위권의 게임들을    </a:t>
            </a:r>
            <a:r>
              <a:rPr lang="ko-KR" altLang="en-US" sz="900" b="1" dirty="0" err="1" smtClean="0"/>
              <a:t>플레이해보거나</a:t>
            </a:r>
            <a:r>
              <a:rPr lang="ko-KR" altLang="en-US" sz="900" b="1" dirty="0" smtClean="0"/>
              <a:t> 게임의 </a:t>
            </a:r>
            <a:r>
              <a:rPr lang="ko-KR" altLang="en-US" sz="900" b="1" dirty="0" err="1" smtClean="0"/>
              <a:t>스펙을</a:t>
            </a:r>
            <a:r>
              <a:rPr lang="ko-KR" altLang="en-US" sz="900" b="1" dirty="0" smtClean="0"/>
              <a:t> 확인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디테일 정리</a:t>
            </a:r>
            <a:r>
              <a:rPr lang="en-US" altLang="ko-KR" sz="90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900" b="1" dirty="0" smtClean="0"/>
          </a:p>
          <a:p>
            <a:pPr marL="171450" indent="-171450">
              <a:buFontTx/>
              <a:buChar char="-"/>
            </a:pPr>
            <a:r>
              <a:rPr lang="ko-KR" altLang="en-US" sz="900" b="1" dirty="0" smtClean="0"/>
              <a:t>추가로 생긴 </a:t>
            </a:r>
            <a:r>
              <a:rPr lang="ko-KR" altLang="en-US" sz="900" b="1" dirty="0" err="1" smtClean="0"/>
              <a:t>팀별</a:t>
            </a:r>
            <a:r>
              <a:rPr lang="ko-KR" altLang="en-US" sz="900" b="1" dirty="0" smtClean="0"/>
              <a:t> 업무 진행</a:t>
            </a:r>
            <a:endParaRPr lang="en-US" altLang="ko-KR" sz="900" b="1" dirty="0" smtClean="0"/>
          </a:p>
          <a:p>
            <a:endParaRPr lang="en-US" altLang="ko-KR" sz="900" b="1" dirty="0"/>
          </a:p>
          <a:p>
            <a:pPr marL="171450" indent="-171450">
              <a:buFontTx/>
              <a:buChar char="-"/>
            </a:pPr>
            <a:r>
              <a:rPr lang="ko-KR" altLang="en-US" sz="900" b="1" dirty="0" err="1" smtClean="0"/>
              <a:t>팀별</a:t>
            </a:r>
            <a:r>
              <a:rPr lang="ko-KR" altLang="en-US" sz="900" b="1" dirty="0" smtClean="0"/>
              <a:t> 추가 </a:t>
            </a:r>
            <a:r>
              <a:rPr lang="ko-KR" altLang="en-US" sz="900" b="1" dirty="0" err="1" smtClean="0"/>
              <a:t>리스크</a:t>
            </a:r>
            <a:r>
              <a:rPr lang="ko-KR" altLang="en-US" sz="900" b="1" dirty="0" smtClean="0"/>
              <a:t> 파악</a:t>
            </a:r>
            <a:endParaRPr lang="en-US" altLang="ko-KR" sz="900" b="1" dirty="0" smtClean="0"/>
          </a:p>
          <a:p>
            <a:pPr marL="171450" indent="-171450">
              <a:buFontTx/>
              <a:buChar char="-"/>
            </a:pPr>
            <a:endParaRPr lang="en-US" altLang="ko-KR" sz="900" b="1" dirty="0" smtClean="0"/>
          </a:p>
        </p:txBody>
      </p:sp>
    </p:spTree>
    <p:extLst>
      <p:ext uri="{BB962C8B-B14F-4D97-AF65-F5344CB8AC3E}">
        <p14:creationId xmlns:p14="http://schemas.microsoft.com/office/powerpoint/2010/main" val="13175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프로젝트 매니저 이해하기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323528" y="2132856"/>
            <a:ext cx="2304256" cy="3600400"/>
          </a:xfrm>
          <a:prstGeom prst="roundRect">
            <a:avLst>
              <a:gd name="adj" fmla="val 93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spc="-300" dirty="0" smtClean="0">
                <a:latin typeface="+mn-ea"/>
              </a:rPr>
              <a:t>PD</a:t>
            </a:r>
          </a:p>
          <a:p>
            <a:pPr algn="ctr"/>
            <a:endParaRPr lang="en-US" altLang="ko-KR" sz="2000" b="1" spc="-300" dirty="0">
              <a:latin typeface="+mn-ea"/>
            </a:endParaRPr>
          </a:p>
          <a:p>
            <a:pPr algn="ctr"/>
            <a:r>
              <a:rPr lang="ko-KR" altLang="en-US" sz="2000" b="1" spc="-300" dirty="0" smtClean="0">
                <a:latin typeface="+mn-ea"/>
              </a:rPr>
              <a:t>기획팀</a:t>
            </a:r>
            <a:endParaRPr lang="en-US" altLang="ko-KR" sz="2000" b="1" spc="-300" dirty="0" smtClean="0">
              <a:latin typeface="+mn-ea"/>
            </a:endParaRPr>
          </a:p>
          <a:p>
            <a:pPr algn="ctr"/>
            <a:r>
              <a:rPr lang="ko-KR" altLang="en-US" sz="2000" b="1" spc="-300" dirty="0" err="1" smtClean="0">
                <a:latin typeface="+mn-ea"/>
              </a:rPr>
              <a:t>그래픽팀</a:t>
            </a:r>
            <a:endParaRPr lang="en-US" altLang="ko-KR" sz="2000" b="1" spc="-300" dirty="0" smtClean="0">
              <a:latin typeface="+mn-ea"/>
            </a:endParaRPr>
          </a:p>
          <a:p>
            <a:pPr algn="ctr"/>
            <a:r>
              <a:rPr lang="ko-KR" altLang="en-US" sz="2000" b="1" spc="-300" dirty="0" err="1" smtClean="0">
                <a:latin typeface="+mn-ea"/>
              </a:rPr>
              <a:t>프로그램팀</a:t>
            </a:r>
            <a:endParaRPr lang="en-US" altLang="ko-KR" sz="2000" b="1" spc="-300" dirty="0" smtClean="0">
              <a:latin typeface="+mn-ea"/>
            </a:endParaRPr>
          </a:p>
          <a:p>
            <a:pPr algn="ctr"/>
            <a:endParaRPr lang="en-US" altLang="ko-KR" sz="2000" b="1" spc="-300" dirty="0">
              <a:latin typeface="+mn-ea"/>
            </a:endParaRPr>
          </a:p>
          <a:p>
            <a:pPr algn="ctr"/>
            <a:r>
              <a:rPr lang="ko-KR" altLang="en-US" sz="2000" b="1" spc="-300" dirty="0" smtClean="0">
                <a:latin typeface="+mn-ea"/>
              </a:rPr>
              <a:t>지원조직</a:t>
            </a:r>
            <a:r>
              <a:rPr lang="en-US" altLang="ko-KR" sz="2000" b="1" spc="-300" dirty="0" smtClean="0">
                <a:latin typeface="+mn-ea"/>
              </a:rPr>
              <a:t>(QA </a:t>
            </a:r>
            <a:r>
              <a:rPr lang="ko-KR" altLang="en-US" sz="2000" b="1" spc="-300" dirty="0" smtClean="0">
                <a:latin typeface="+mn-ea"/>
              </a:rPr>
              <a:t>등</a:t>
            </a:r>
            <a:r>
              <a:rPr lang="en-US" altLang="ko-KR" sz="2000" b="1" spc="-300" dirty="0" smtClean="0">
                <a:latin typeface="+mn-ea"/>
              </a:rPr>
              <a:t>)</a:t>
            </a:r>
          </a:p>
          <a:p>
            <a:pPr algn="ctr"/>
            <a:endParaRPr lang="en-US" altLang="ko-KR" sz="2000" b="1" spc="-300" dirty="0">
              <a:latin typeface="+mn-ea"/>
            </a:endParaRPr>
          </a:p>
          <a:p>
            <a:pPr algn="ctr"/>
            <a:r>
              <a:rPr lang="ko-KR" altLang="en-US" sz="2000" b="1" i="1" spc="-300" dirty="0" smtClean="0">
                <a:solidFill>
                  <a:srgbClr val="FFC000"/>
                </a:solidFill>
                <a:latin typeface="+mn-ea"/>
              </a:rPr>
              <a:t>그럼</a:t>
            </a:r>
            <a:r>
              <a:rPr lang="en-US" altLang="ko-KR" sz="2000" b="1" i="1" spc="-300" dirty="0" smtClean="0">
                <a:solidFill>
                  <a:srgbClr val="FFC000"/>
                </a:solidFill>
                <a:latin typeface="+mn-ea"/>
              </a:rPr>
              <a:t>…PM</a:t>
            </a:r>
            <a:r>
              <a:rPr lang="ko-KR" altLang="en-US" sz="2000" b="1" i="1" spc="-300" dirty="0" smtClean="0">
                <a:solidFill>
                  <a:srgbClr val="FFC000"/>
                </a:solidFill>
                <a:latin typeface="+mn-ea"/>
              </a:rPr>
              <a:t>은</a:t>
            </a:r>
            <a:r>
              <a:rPr lang="en-US" altLang="ko-KR" sz="2000" b="1" i="1" spc="-300" dirty="0" smtClean="0">
                <a:solidFill>
                  <a:srgbClr val="FFC000"/>
                </a:solidFill>
                <a:latin typeface="+mn-ea"/>
              </a:rPr>
              <a:t>?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36041" y="1556792"/>
            <a:ext cx="23042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300" dirty="0" smtClean="0">
                <a:solidFill>
                  <a:schemeClr val="tx1"/>
                </a:solidFill>
                <a:latin typeface="+mn-ea"/>
              </a:rPr>
              <a:t>개발조직  구성</a:t>
            </a:r>
            <a:endParaRPr lang="en-US" altLang="ko-KR" sz="1400" b="1" spc="-3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27984" y="1268760"/>
            <a:ext cx="4367615" cy="5184576"/>
            <a:chOff x="4427984" y="1268760"/>
            <a:chExt cx="4367615" cy="5184576"/>
          </a:xfrm>
        </p:grpSpPr>
        <p:sp>
          <p:nvSpPr>
            <p:cNvPr id="10" name="직사각형 9"/>
            <p:cNvSpPr/>
            <p:nvPr/>
          </p:nvSpPr>
          <p:spPr>
            <a:xfrm>
              <a:off x="5128978" y="1268760"/>
              <a:ext cx="1728192" cy="64807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+mn-ea"/>
                </a:rPr>
                <a:t>PM</a:t>
              </a:r>
              <a:endParaRPr lang="en-US" altLang="ko-KR" sz="2000" b="1" dirty="0">
                <a:latin typeface="+mn-ea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932040" y="1988840"/>
              <a:ext cx="208800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5128978" y="2060848"/>
              <a:ext cx="1728192" cy="6480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+mn-ea"/>
                </a:rPr>
                <a:t>PD</a:t>
              </a:r>
              <a:endParaRPr lang="en-US" altLang="ko-KR" sz="2000" b="1" dirty="0"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128978" y="3356992"/>
              <a:ext cx="1728192" cy="6480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+mn-ea"/>
                </a:rPr>
                <a:t>PD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932040" y="4077072"/>
              <a:ext cx="208800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5128978" y="4149080"/>
              <a:ext cx="1728192" cy="64807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+mn-ea"/>
                </a:rPr>
                <a:t>PM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23191" y="5589240"/>
              <a:ext cx="1728192" cy="6480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+mn-ea"/>
                </a:rPr>
                <a:t>PD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 rot="5400000">
              <a:off x="6408264" y="5913336"/>
              <a:ext cx="108000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7067407" y="5589240"/>
              <a:ext cx="1728192" cy="64807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+mn-ea"/>
                </a:rPr>
                <a:t>PM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4427984" y="1844824"/>
              <a:ext cx="288032" cy="2880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16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427984" y="3927037"/>
              <a:ext cx="288032" cy="2880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7984" y="5733256"/>
              <a:ext cx="288032" cy="2880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sz="16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164288" y="1772816"/>
              <a:ext cx="1487295" cy="43204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i="1" spc="-300" dirty="0" smtClean="0">
                  <a:solidFill>
                    <a:schemeClr val="tx1"/>
                  </a:solidFill>
                  <a:latin typeface="+mn-ea"/>
                </a:rPr>
                <a:t>일본  스타일</a:t>
              </a:r>
              <a:r>
                <a:rPr lang="en-US" altLang="ko-KR" sz="1200" i="1" spc="-300" dirty="0" smtClean="0">
                  <a:solidFill>
                    <a:schemeClr val="tx1"/>
                  </a:solidFill>
                  <a:latin typeface="+mn-ea"/>
                </a:rPr>
                <a:t>?</a:t>
              </a:r>
              <a:endParaRPr lang="ko-KR" altLang="en-US" sz="1200" i="1" spc="-3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164288" y="3861048"/>
              <a:ext cx="1487295" cy="43204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i="1" spc="-300" dirty="0" smtClean="0">
                  <a:solidFill>
                    <a:schemeClr val="tx1"/>
                  </a:solidFill>
                  <a:latin typeface="+mn-ea"/>
                </a:rPr>
                <a:t>한국  스타일</a:t>
              </a:r>
              <a:r>
                <a:rPr lang="en-US" altLang="ko-KR" sz="1200" i="1" spc="-300" dirty="0" smtClean="0">
                  <a:solidFill>
                    <a:schemeClr val="tx1"/>
                  </a:solidFill>
                  <a:latin typeface="+mn-ea"/>
                </a:rPr>
                <a:t>?</a:t>
              </a:r>
              <a:endParaRPr lang="ko-KR" altLang="en-US" sz="1200" i="1" spc="-300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92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1085394" y="1988840"/>
            <a:ext cx="7019831" cy="4376259"/>
          </a:xfrm>
          <a:prstGeom prst="roundRect">
            <a:avLst>
              <a:gd name="adj" fmla="val 1185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3224947" y="4370021"/>
            <a:ext cx="257086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224947" y="3136820"/>
            <a:ext cx="257086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270843" y="3418499"/>
            <a:ext cx="2454960" cy="69583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70843" y="3425339"/>
            <a:ext cx="2524964" cy="70646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42904" y="3164783"/>
            <a:ext cx="1152128" cy="1152128"/>
          </a:xfrm>
          <a:prstGeom prst="ellipse">
            <a:avLst/>
          </a:prstGeom>
          <a:noFill/>
          <a:ln w="57150">
            <a:solidFill>
              <a:srgbClr val="1FB1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</a:t>
            </a:r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중심브릿지</a:t>
            </a:r>
            <a:endParaRPr lang="en-US" altLang="ko-KR" sz="10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</a:t>
            </a:r>
            <a:r>
              <a:rPr lang="en-US" altLang="ko-KR" sz="1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798872" y="3949642"/>
            <a:ext cx="448763" cy="448763"/>
          </a:xfrm>
          <a:prstGeom prst="ellipse">
            <a:avLst/>
          </a:prstGeom>
          <a:solidFill>
            <a:srgbClr val="1FB1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2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endParaRPr lang="ko-KR" altLang="en-US" sz="12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815426" y="3107521"/>
            <a:ext cx="448763" cy="448763"/>
          </a:xfrm>
          <a:prstGeom prst="ellipse">
            <a:avLst/>
          </a:prstGeom>
          <a:solidFill>
            <a:srgbClr val="1FB1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2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endParaRPr lang="ko-KR" altLang="en-US" sz="12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787695" y="4025609"/>
            <a:ext cx="448763" cy="448763"/>
          </a:xfrm>
          <a:prstGeom prst="ellipse">
            <a:avLst/>
          </a:prstGeom>
          <a:solidFill>
            <a:srgbClr val="1FB1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2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endParaRPr lang="ko-KR" altLang="en-US" sz="12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26450" y="4370021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>
                <a:solidFill>
                  <a:srgbClr val="41B3B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endParaRPr lang="ko-KR" altLang="en-US" sz="900">
              <a:solidFill>
                <a:srgbClr val="41B3B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75656" y="2143069"/>
            <a:ext cx="1119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mtClean="0">
                <a:solidFill>
                  <a:srgbClr val="41B3B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TEAM</a:t>
            </a:r>
            <a:endParaRPr lang="ko-KR" altLang="en-US" sz="900" b="1">
              <a:solidFill>
                <a:srgbClr val="41B3B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75627" y="2922457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>
                <a:solidFill>
                  <a:srgbClr val="41B3B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endParaRPr lang="ko-KR" altLang="en-US" sz="900">
              <a:solidFill>
                <a:srgbClr val="41B3B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97963" y="4669769"/>
            <a:ext cx="3029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 지원 관리 조직으로서 플랫폼 역할 수행</a:t>
            </a:r>
            <a:endParaRPr lang="ko-KR" altLang="en-US" sz="105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771208" y="3098836"/>
            <a:ext cx="448763" cy="448763"/>
          </a:xfrm>
          <a:prstGeom prst="ellipse">
            <a:avLst/>
          </a:prstGeom>
          <a:solidFill>
            <a:srgbClr val="1FB1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altLang="ko-KR" sz="12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PM</a:t>
            </a:r>
            <a:endParaRPr lang="ko-KR" altLang="en-US" sz="12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612995" y="2355963"/>
            <a:ext cx="1368152" cy="1356593"/>
          </a:xfrm>
          <a:prstGeom prst="roundRect">
            <a:avLst>
              <a:gd name="adj" fmla="val 11852"/>
            </a:avLst>
          </a:prstGeom>
          <a:noFill/>
          <a:ln>
            <a:solidFill>
              <a:srgbClr val="41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746005" y="2468698"/>
            <a:ext cx="1091126" cy="253916"/>
          </a:xfrm>
          <a:prstGeom prst="roundRect">
            <a:avLst/>
          </a:prstGeom>
          <a:solidFill>
            <a:srgbClr val="41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</a:t>
            </a:r>
            <a:r>
              <a:rPr lang="en-US" altLang="ko-KR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A</a:t>
            </a:r>
            <a:endParaRPr lang="ko-KR" altLang="en-US" b="1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746005" y="2900591"/>
            <a:ext cx="1091126" cy="253916"/>
          </a:xfrm>
          <a:prstGeom prst="roundRect">
            <a:avLst/>
          </a:prstGeom>
          <a:solidFill>
            <a:srgbClr val="41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</a:t>
            </a:r>
            <a:r>
              <a:rPr lang="en-US" altLang="ko-KR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746005" y="3339539"/>
            <a:ext cx="1091126" cy="253916"/>
          </a:xfrm>
          <a:prstGeom prst="roundRect">
            <a:avLst/>
          </a:prstGeom>
          <a:solidFill>
            <a:srgbClr val="41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</a:t>
            </a:r>
            <a:r>
              <a:rPr lang="en-US" altLang="ko-KR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b="1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782546" y="4450760"/>
            <a:ext cx="1091126" cy="253916"/>
          </a:xfrm>
          <a:prstGeom prst="roundRect">
            <a:avLst/>
          </a:prstGeom>
          <a:solidFill>
            <a:srgbClr val="41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Game A</a:t>
            </a:r>
            <a:endParaRPr lang="ko-KR" altLang="en-US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651969" y="4331659"/>
            <a:ext cx="1368152" cy="945866"/>
          </a:xfrm>
          <a:prstGeom prst="roundRect">
            <a:avLst>
              <a:gd name="adj" fmla="val 11852"/>
            </a:avLst>
          </a:prstGeom>
          <a:noFill/>
          <a:ln>
            <a:solidFill>
              <a:srgbClr val="41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782546" y="4842766"/>
            <a:ext cx="1091126" cy="253916"/>
          </a:xfrm>
          <a:prstGeom prst="roundRect">
            <a:avLst/>
          </a:prstGeom>
          <a:solidFill>
            <a:srgbClr val="41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Game </a:t>
            </a:r>
            <a:r>
              <a:rPr lang="en-US" altLang="ko-KR" b="1" dirty="0" smtClean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14630" y="4101139"/>
            <a:ext cx="1119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mtClean="0">
                <a:solidFill>
                  <a:srgbClr val="41B3B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TEAM</a:t>
            </a:r>
            <a:endParaRPr lang="ko-KR" altLang="en-US" sz="900" b="1">
              <a:solidFill>
                <a:srgbClr val="41B3B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54494" y="3708451"/>
            <a:ext cx="1119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mtClean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Others</a:t>
            </a:r>
            <a:endParaRPr lang="ko-KR" altLang="en-US" sz="900" b="1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91833" y="3921345"/>
            <a:ext cx="1368152" cy="1356593"/>
          </a:xfrm>
          <a:prstGeom prst="roundRect">
            <a:avLst>
              <a:gd name="adj" fmla="val 11852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24843" y="4034080"/>
            <a:ext cx="1091126" cy="253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Publisher</a:t>
            </a:r>
            <a:endParaRPr lang="ko-KR" altLang="en-US" sz="14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324843" y="4465973"/>
            <a:ext cx="1091126" cy="253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 Sourcing</a:t>
            </a:r>
            <a:endParaRPr lang="ko-KR" altLang="en-US" sz="105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24843" y="4904921"/>
            <a:ext cx="1091126" cy="253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etc</a:t>
            </a:r>
            <a:endParaRPr lang="ko-KR" altLang="en-US" sz="14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54494" y="2109173"/>
            <a:ext cx="1757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mtClean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SUPPORT  TEAM</a:t>
            </a:r>
            <a:endParaRPr lang="ko-KR" altLang="en-US" sz="9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191833" y="2322067"/>
            <a:ext cx="1368152" cy="1356593"/>
          </a:xfrm>
          <a:prstGeom prst="roundRect">
            <a:avLst>
              <a:gd name="adj" fmla="val 11852"/>
            </a:avLst>
          </a:prstGeom>
          <a:noFill/>
          <a:ln>
            <a:solidFill>
              <a:srgbClr val="41B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324843" y="2434802"/>
            <a:ext cx="1091126" cy="25391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endParaRPr lang="ko-KR" altLang="en-US" b="1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324843" y="2866695"/>
            <a:ext cx="1091126" cy="25391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경영지원</a:t>
            </a:r>
            <a:r>
              <a:rPr lang="en-US" altLang="ko-KR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324843" y="3305643"/>
            <a:ext cx="1091126" cy="25391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DB, WEB</a:t>
            </a:r>
            <a:endParaRPr lang="ko-KR" altLang="en-US" sz="1600" b="1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91680" y="5434628"/>
            <a:ext cx="276229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dirty="0" smtClean="0"/>
              <a:t>▶ </a:t>
            </a:r>
            <a:r>
              <a:rPr lang="ko-KR" altLang="en-US" sz="1400" b="0" spc="-150" dirty="0" err="1" smtClean="0"/>
              <a:t>프로젝트별</a:t>
            </a:r>
            <a:r>
              <a:rPr lang="ko-KR" altLang="en-US" sz="1400" b="0" spc="-150" dirty="0" smtClean="0"/>
              <a:t>  팀장</a:t>
            </a:r>
            <a:r>
              <a:rPr lang="en-US" altLang="ko-KR" sz="1400" b="0" spc="-150" dirty="0"/>
              <a:t>, </a:t>
            </a:r>
            <a:r>
              <a:rPr lang="en-US" altLang="ko-KR" sz="1400" b="0" spc="-150" dirty="0" smtClean="0"/>
              <a:t> </a:t>
            </a:r>
            <a:r>
              <a:rPr lang="ko-KR" altLang="en-US" sz="1400" b="0" spc="-150" dirty="0" smtClean="0"/>
              <a:t>파트장의 </a:t>
            </a:r>
            <a:r>
              <a:rPr lang="ko-KR" altLang="en-US" sz="1400" b="0" spc="-150" dirty="0"/>
              <a:t>조력자 역할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91680" y="5678764"/>
            <a:ext cx="47868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 dirty="0"/>
              <a:t>▶ </a:t>
            </a:r>
            <a:r>
              <a:rPr lang="ko-KR" altLang="en-US" sz="1400" b="0" spc="-150" dirty="0" smtClean="0"/>
              <a:t>외부 </a:t>
            </a:r>
            <a:r>
              <a:rPr lang="ko-KR" altLang="en-US" sz="1400" b="0" spc="-150" dirty="0"/>
              <a:t>유관 부서의 기술지원에 </a:t>
            </a:r>
            <a:r>
              <a:rPr lang="ko-KR" altLang="en-US" sz="1400" b="0" spc="-150" dirty="0" smtClean="0"/>
              <a:t> 대한 </a:t>
            </a:r>
            <a:r>
              <a:rPr lang="ko-KR" altLang="en-US" sz="1400" b="0" spc="-150" dirty="0"/>
              <a:t>오픈 마인드와 오픈 </a:t>
            </a:r>
            <a:r>
              <a:rPr lang="ko-KR" altLang="en-US" sz="1400" b="0" spc="-150" dirty="0" smtClean="0"/>
              <a:t> 네트워크 </a:t>
            </a:r>
            <a:r>
              <a:rPr lang="ko-KR" altLang="en-US" sz="1400" b="0" spc="-150" dirty="0"/>
              <a:t>관계 유지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691680" y="5930792"/>
            <a:ext cx="47452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4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49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9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400" b="0" spc="-150"/>
              <a:t>▶ </a:t>
            </a:r>
            <a:r>
              <a:rPr lang="ko-KR" altLang="en-US" sz="1400" b="0" spc="-150" smtClean="0"/>
              <a:t>이해관계 </a:t>
            </a:r>
            <a:r>
              <a:rPr lang="ko-KR" altLang="en-US" sz="1400" b="0" spc="-150"/>
              <a:t>상충되는 상황시 충분히 의견 교환과 검토가 이루어지도록 역할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59532" y="1016732"/>
            <a:ext cx="8466248" cy="54006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  <a:gs pos="5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spc="-15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  <a:gs pos="5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커뮤니케이션 채널의 중심 역할</a:t>
            </a:r>
            <a:r>
              <a:rPr lang="en-US" altLang="ko-KR" sz="2000" spc="-15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  <a:gs pos="5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2000" spc="-15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 매니저 이해하기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251520" y="567844"/>
            <a:ext cx="3960000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/>
                </a:solidFill>
                <a:latin typeface="+mn-ea"/>
              </a:rPr>
              <a:t>프로젝트 매니저 이해하기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51520" y="567844"/>
            <a:ext cx="2232248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683180" y="1988840"/>
            <a:ext cx="5740674" cy="286232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000" b="1" spc="-300" dirty="0" smtClean="0">
                <a:latin typeface="+mn-ea"/>
                <a:cs typeface="Arial" pitchFamily="34" charset="0"/>
              </a:rPr>
              <a:t>어떤 회사</a:t>
            </a:r>
            <a:r>
              <a:rPr lang="en-US" altLang="ko-KR" sz="2000" b="1" spc="-300" dirty="0" smtClean="0">
                <a:latin typeface="+mn-ea"/>
                <a:cs typeface="Arial" pitchFamily="34" charset="0"/>
              </a:rPr>
              <a:t>, </a:t>
            </a:r>
            <a:r>
              <a:rPr lang="ko-KR" altLang="en-US" sz="2000" b="1" spc="-300" dirty="0" smtClean="0">
                <a:latin typeface="+mn-ea"/>
                <a:cs typeface="Arial" pitchFamily="34" charset="0"/>
              </a:rPr>
              <a:t>어떤 팀에서든 자신의 역할을 만들어 낼 수 있는 </a:t>
            </a:r>
            <a:endParaRPr lang="en-US" altLang="ko-KR" sz="2000" b="1" spc="-300" dirty="0" smtClean="0">
              <a:latin typeface="+mn-ea"/>
              <a:cs typeface="Arial" pitchFamily="34" charset="0"/>
            </a:endParaRPr>
          </a:p>
          <a:p>
            <a:pPr algn="ctr">
              <a:lnSpc>
                <a:spcPct val="300000"/>
              </a:lnSpc>
            </a:pPr>
            <a:r>
              <a:rPr lang="en-US" altLang="ko-KR" sz="4000" b="1" spc="-300" dirty="0" smtClean="0">
                <a:solidFill>
                  <a:srgbClr val="FFC000"/>
                </a:solidFill>
                <a:latin typeface="+mn-ea"/>
                <a:cs typeface="Arial" pitchFamily="34" charset="0"/>
              </a:rPr>
              <a:t>“</a:t>
            </a:r>
            <a:r>
              <a:rPr lang="ko-KR" altLang="en-US" sz="4000" b="1" spc="-300" dirty="0" smtClean="0">
                <a:solidFill>
                  <a:srgbClr val="FFC000"/>
                </a:solidFill>
                <a:latin typeface="+mn-ea"/>
                <a:cs typeface="Arial" pitchFamily="34" charset="0"/>
              </a:rPr>
              <a:t>유연성 필요</a:t>
            </a:r>
            <a:r>
              <a:rPr lang="en-US" altLang="ko-KR" sz="4000" b="1" spc="-300" dirty="0" smtClean="0">
                <a:solidFill>
                  <a:srgbClr val="FFC000"/>
                </a:solidFill>
                <a:latin typeface="+mn-ea"/>
                <a:cs typeface="Arial" pitchFamily="34" charset="0"/>
              </a:rPr>
              <a:t>”</a:t>
            </a:r>
            <a:endParaRPr lang="en-US" altLang="ko-KR" sz="4000" b="1" spc="-300" dirty="0">
              <a:solidFill>
                <a:srgbClr val="FFC000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5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bg1"/>
                </a:solidFill>
                <a:latin typeface="+mn-ea"/>
              </a:rPr>
              <a:t>아이덴티티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 프로젝트 매니저들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251520" y="567844"/>
            <a:ext cx="3960000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62342" y="1936046"/>
            <a:ext cx="8386122" cy="4229258"/>
            <a:chOff x="978005" y="2204864"/>
            <a:chExt cx="6933153" cy="3400142"/>
          </a:xfrm>
        </p:grpSpPr>
        <p:sp>
          <p:nvSpPr>
            <p:cNvPr id="76" name="타원 75"/>
            <p:cNvSpPr/>
            <p:nvPr/>
          </p:nvSpPr>
          <p:spPr>
            <a:xfrm rot="19890213">
              <a:off x="3493991" y="2745700"/>
              <a:ext cx="3601744" cy="1805686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12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 rot="1787437">
              <a:off x="1686227" y="2764257"/>
              <a:ext cx="3601744" cy="1805686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 rot="19890213">
              <a:off x="1783071" y="3464056"/>
              <a:ext cx="3601744" cy="1805686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12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787437">
              <a:off x="3264390" y="3550501"/>
              <a:ext cx="3601744" cy="1805686"/>
            </a:xfrm>
            <a:prstGeom prst="ellipse">
              <a:avLst/>
            </a:prstGeom>
            <a:solidFill>
              <a:srgbClr val="FF0000">
                <a:alpha val="12000"/>
              </a:srgb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56328" y="5174119"/>
              <a:ext cx="1921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u="sng" dirty="0" smtClean="0"/>
                <a:t>자원관리영역</a:t>
              </a:r>
              <a:endParaRPr lang="en-US" altLang="ko-KR" sz="1050" b="1" u="sng" dirty="0" smtClean="0"/>
            </a:p>
            <a:p>
              <a:r>
                <a:rPr lang="ko-KR" altLang="en-US" sz="1050" b="1" u="sng" dirty="0" smtClean="0"/>
                <a:t>전문성</a:t>
              </a:r>
              <a:endParaRPr lang="ko-KR" altLang="en-US" sz="1050" b="1" u="sng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78005" y="2204864"/>
              <a:ext cx="19210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u="sng" dirty="0" smtClean="0"/>
                <a:t>통계분석영역</a:t>
              </a:r>
              <a:endParaRPr lang="en-US" altLang="ko-KR" sz="1050" b="1" u="sng" dirty="0" smtClean="0"/>
            </a:p>
            <a:p>
              <a:r>
                <a:rPr lang="ko-KR" altLang="en-US" sz="1050" b="1" u="sng" dirty="0" smtClean="0"/>
                <a:t>전문성</a:t>
              </a:r>
              <a:endParaRPr lang="ko-KR" altLang="en-US" sz="1050" b="1" u="sng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726426" y="2240459"/>
              <a:ext cx="1184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u="sng" dirty="0" smtClean="0"/>
                <a:t>개발지원</a:t>
              </a:r>
              <a:endParaRPr lang="en-US" altLang="ko-KR" sz="1050" b="1" u="sng" dirty="0" smtClean="0"/>
            </a:p>
            <a:p>
              <a:r>
                <a:rPr lang="ko-KR" altLang="en-US" sz="1050" b="1" u="sng" dirty="0" smtClean="0"/>
                <a:t>전문성</a:t>
              </a:r>
              <a:endParaRPr lang="ko-KR" altLang="en-US" sz="1050" b="1" u="sng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34326" y="5160657"/>
              <a:ext cx="11183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u="sng" dirty="0" smtClean="0"/>
                <a:t>사업관리 </a:t>
              </a:r>
              <a:endParaRPr lang="en-US" altLang="ko-KR" sz="1050" b="1" u="sng" dirty="0" smtClean="0"/>
            </a:p>
            <a:p>
              <a:r>
                <a:rPr lang="ko-KR" altLang="en-US" sz="1050" b="1" u="sng" dirty="0" smtClean="0"/>
                <a:t>전문성</a:t>
              </a:r>
              <a:endParaRPr lang="ko-KR" altLang="en-US" sz="1050" b="1" u="sng" dirty="0"/>
            </a:p>
          </p:txBody>
        </p:sp>
        <p:sp>
          <p:nvSpPr>
            <p:cNvPr id="84" name="육각형 83"/>
            <p:cNvSpPr/>
            <p:nvPr/>
          </p:nvSpPr>
          <p:spPr>
            <a:xfrm>
              <a:off x="5247083" y="4184909"/>
              <a:ext cx="1521161" cy="1191191"/>
            </a:xfrm>
            <a:prstGeom prst="hexag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>
              <a:noAutofit/>
            </a:bodyPr>
            <a:lstStyle/>
            <a:p>
              <a:r>
                <a:rPr lang="ko-KR" altLang="en-US" sz="1200" b="1" i="1" smtClean="0">
                  <a:solidFill>
                    <a:srgbClr val="FFC000"/>
                  </a:solidFill>
                </a:rPr>
                <a:t>  </a:t>
              </a:r>
              <a:r>
                <a:rPr lang="ko-KR" altLang="en-US" sz="1200" b="1" i="1" u="sng" smtClean="0">
                  <a:solidFill>
                    <a:srgbClr val="FFC000"/>
                  </a:solidFill>
                </a:rPr>
                <a:t>사업관리</a:t>
              </a:r>
              <a:r>
                <a:rPr lang="en-US" altLang="ko-KR" sz="1200" b="1" i="1" u="sng" smtClean="0">
                  <a:solidFill>
                    <a:srgbClr val="FFC000"/>
                  </a:solidFill>
                </a:rPr>
                <a:t> </a:t>
              </a:r>
              <a:endParaRPr lang="en-US" altLang="ko-KR" sz="1200" b="1" i="1" u="sng" dirty="0" smtClean="0">
                <a:solidFill>
                  <a:srgbClr val="FFC000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신규사업 진행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전사 프로젝트 관</a:t>
              </a:r>
              <a:r>
                <a:rPr lang="ko-KR" altLang="en-US" sz="800" dirty="0">
                  <a:solidFill>
                    <a:schemeClr val="bg1"/>
                  </a:solidFill>
                </a:rPr>
                <a:t>리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계약 진행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인보이스관리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매출 보고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5" name="육각형 84"/>
            <p:cNvSpPr/>
            <p:nvPr/>
          </p:nvSpPr>
          <p:spPr>
            <a:xfrm>
              <a:off x="1979712" y="2600399"/>
              <a:ext cx="1481274" cy="1152637"/>
            </a:xfrm>
            <a:prstGeom prst="hexag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1" u="sng" dirty="0" smtClean="0">
                  <a:solidFill>
                    <a:srgbClr val="FFC000"/>
                  </a:solidFill>
                </a:rPr>
                <a:t>통계분석</a:t>
              </a:r>
              <a:endParaRPr lang="en-US" altLang="ko-KR" sz="1200" b="1" i="1" u="sng" dirty="0" smtClean="0">
                <a:solidFill>
                  <a:srgbClr val="FFC000"/>
                </a:solidFill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지표분석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개발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데이터마이닝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- BM 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방향성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6" name="육각형 85"/>
            <p:cNvSpPr/>
            <p:nvPr/>
          </p:nvSpPr>
          <p:spPr>
            <a:xfrm>
              <a:off x="5286970" y="2600399"/>
              <a:ext cx="1481274" cy="1152637"/>
            </a:xfrm>
            <a:prstGeom prst="hexag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1" u="sng" smtClean="0">
                  <a:solidFill>
                    <a:srgbClr val="FFC000"/>
                  </a:solidFill>
                </a:rPr>
                <a:t>개발지원</a:t>
              </a:r>
              <a:endParaRPr lang="en-US" altLang="ko-KR" sz="1200" b="1" i="1" u="sng" smtClean="0">
                <a:solidFill>
                  <a:srgbClr val="FFC000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기획 서포트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그래픽 서포트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개발 서포트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운영 서포트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BM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서포트</a:t>
              </a:r>
              <a:endParaRPr lang="ko-KR" altLang="en-US" sz="800">
                <a:solidFill>
                  <a:schemeClr val="bg1"/>
                </a:solidFill>
              </a:endParaRPr>
            </a:p>
          </p:txBody>
        </p:sp>
        <p:sp>
          <p:nvSpPr>
            <p:cNvPr id="87" name="육각형 86"/>
            <p:cNvSpPr/>
            <p:nvPr/>
          </p:nvSpPr>
          <p:spPr>
            <a:xfrm>
              <a:off x="2015716" y="4257092"/>
              <a:ext cx="1481274" cy="1152637"/>
            </a:xfrm>
            <a:prstGeom prst="hexag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1" u="sng" smtClean="0">
                  <a:solidFill>
                    <a:srgbClr val="FFC000"/>
                  </a:solidFill>
                </a:rPr>
                <a:t>자원관리</a:t>
              </a:r>
              <a:endParaRPr lang="en-US" altLang="ko-KR" sz="1200" b="1" i="1" u="sng" smtClean="0">
                <a:solidFill>
                  <a:srgbClr val="FFC000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외주 관리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소스 백업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회의록</a:t>
              </a:r>
              <a:endParaRPr lang="en-US" altLang="ko-KR" sz="80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템플릿관리</a:t>
              </a:r>
              <a:endParaRPr lang="en-US" altLang="ko-KR" sz="800" smtClean="0">
                <a:solidFill>
                  <a:schemeClr val="bg1"/>
                </a:solidFill>
              </a:endParaRPr>
            </a:p>
            <a:p>
              <a:r>
                <a:rPr lang="en-US" altLang="ko-KR" sz="800" smtClean="0">
                  <a:solidFill>
                    <a:schemeClr val="bg1"/>
                  </a:solidFill>
                </a:rPr>
                <a:t>-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각종툴 설명서</a:t>
              </a:r>
              <a:endParaRPr lang="ko-KR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3455876" y="2942908"/>
              <a:ext cx="1901798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  <a:alpha val="37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/>
            <p:nvPr/>
          </p:nvCxnSpPr>
          <p:spPr>
            <a:xfrm flipH="1">
              <a:off x="3455876" y="5085184"/>
              <a:ext cx="1789276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  <a:alpha val="37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V="1">
              <a:off x="6002996" y="3753036"/>
              <a:ext cx="9164" cy="649396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  <a:alpha val="37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H="1" flipV="1">
              <a:off x="3346637" y="3491934"/>
              <a:ext cx="1963529" cy="1110226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  <a:alpha val="37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 flipH="1">
              <a:off x="3384671" y="3491934"/>
              <a:ext cx="2087429" cy="104989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  <a:alpha val="37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 flipV="1">
              <a:off x="2699792" y="3753036"/>
              <a:ext cx="9164" cy="649396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  <a:alpha val="37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육각형 97"/>
            <p:cNvSpPr/>
            <p:nvPr/>
          </p:nvSpPr>
          <p:spPr>
            <a:xfrm>
              <a:off x="3677164" y="3428491"/>
              <a:ext cx="1337059" cy="1152637"/>
            </a:xfrm>
            <a:prstGeom prst="hexagon">
              <a:avLst/>
            </a:prstGeom>
            <a:solidFill>
              <a:srgbClr val="FFC000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i="1" u="sng" dirty="0" smtClean="0">
                  <a:solidFill>
                    <a:schemeClr val="tx1"/>
                  </a:solidFill>
                </a:rPr>
                <a:t>품질</a:t>
              </a:r>
              <a:r>
                <a:rPr lang="en-US" altLang="ko-KR" sz="1100" b="1" i="1" u="sng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b="1" i="1" u="sng" dirty="0" smtClean="0">
                  <a:solidFill>
                    <a:schemeClr val="tx1"/>
                  </a:solidFill>
                </a:rPr>
                <a:t>일정</a:t>
              </a:r>
              <a:endParaRPr lang="en-US" altLang="ko-KR" sz="1100" b="1" i="1" u="sng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i="1" u="sng" dirty="0" smtClean="0">
                  <a:solidFill>
                    <a:schemeClr val="tx1"/>
                  </a:solidFill>
                </a:rPr>
                <a:t>관리</a:t>
              </a:r>
              <a:endParaRPr lang="en-US" altLang="ko-KR" sz="1100" b="1" i="1" u="sng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마일스톤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관리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매일 </a:t>
              </a:r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QA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진행</a:t>
              </a:r>
              <a:endPara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리스크</a:t>
              </a:r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관리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359532" y="1016732"/>
            <a:ext cx="8466248" cy="54006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  <a:gs pos="5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spc="-15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  <a:gs pos="5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역량에 기반한 특화된 전문성 보유 요구</a:t>
            </a:r>
            <a:r>
              <a:rPr lang="en-US" altLang="ko-KR" sz="2000" spc="-15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  <a:gs pos="52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2000" spc="-15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2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6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79512" y="4462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bg1"/>
                </a:solidFill>
                <a:latin typeface="+mn-ea"/>
              </a:rPr>
              <a:t>아이덴티티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+mn-ea"/>
              </a:rPr>
              <a:t> 프로젝트 매니저들</a:t>
            </a:r>
            <a:endParaRPr lang="en-US" altLang="ko-KR" sz="1200" b="1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251520" y="567844"/>
            <a:ext cx="3960000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26" y="1556792"/>
            <a:ext cx="5096619" cy="437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788161" y="2204864"/>
            <a:ext cx="3248335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i="1" spc="-300" dirty="0" err="1">
                <a:solidFill>
                  <a:schemeClr val="tx1"/>
                </a:solidFill>
                <a:latin typeface="+mn-ea"/>
              </a:rPr>
              <a:t>아이덴티티는</a:t>
            </a:r>
            <a:endParaRPr lang="en-US" altLang="ko-KR" sz="3000" b="1" i="1" spc="-3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000" b="1" i="1" spc="-300" dirty="0" smtClean="0">
                <a:solidFill>
                  <a:schemeClr val="tx1"/>
                </a:solidFill>
                <a:latin typeface="+mn-ea"/>
              </a:rPr>
              <a:t>언제나</a:t>
            </a:r>
            <a:r>
              <a:rPr lang="en-US" altLang="ko-KR" sz="3000" b="1" i="1" spc="-300" dirty="0" smtClean="0">
                <a:solidFill>
                  <a:schemeClr val="tx1"/>
                </a:solidFill>
                <a:latin typeface="+mn-ea"/>
              </a:rPr>
              <a:t> </a:t>
            </a:r>
          </a:p>
          <a:p>
            <a:pPr algn="ctr"/>
            <a:r>
              <a:rPr lang="ko-KR" altLang="en-US" sz="3000" b="1" i="1" spc="-300" dirty="0" smtClean="0">
                <a:solidFill>
                  <a:schemeClr val="tx1"/>
                </a:solidFill>
                <a:latin typeface="+mn-ea"/>
              </a:rPr>
              <a:t>훌륭한 인재를</a:t>
            </a:r>
            <a:endParaRPr lang="en-US" altLang="ko-KR" sz="3000" b="1" i="1" spc="-3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000" b="1" i="1" spc="-300" dirty="0" smtClean="0">
                <a:solidFill>
                  <a:schemeClr val="tx1"/>
                </a:solidFill>
                <a:latin typeface="+mn-ea"/>
              </a:rPr>
              <a:t>기다리고 있습니다</a:t>
            </a:r>
            <a:r>
              <a:rPr lang="en-US" altLang="ko-KR" sz="3000" b="1" i="1" spc="-3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3000" b="1" i="1" spc="-3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9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809" y="764704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 smtClean="0">
                <a:latin typeface="+mj-ea"/>
                <a:ea typeface="+mj-ea"/>
              </a:rPr>
              <a:t>Q&amp;A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1306" y="44624"/>
            <a:ext cx="867198" cy="657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1861246"/>
            <a:ext cx="9142411" cy="49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DOWN(메신저)\[DSG] SC\캡처_2016_04_12_17_09_55_219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656" y="3480817"/>
            <a:ext cx="4357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OWN(메신저)\[DSG] SC\캡처_2016_04_12_17_01_21_936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5656" y="638597"/>
            <a:ext cx="435740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8" y="3480817"/>
            <a:ext cx="4320480" cy="2734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8" y="638596"/>
            <a:ext cx="4320480" cy="27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8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403" y="380667"/>
            <a:ext cx="4768669" cy="816085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000" spc="-252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드래곤네스트</a:t>
            </a:r>
            <a:r>
              <a:rPr lang="en-US" altLang="ko-KR" sz="4000" spc="-252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4000" spc="-252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레전드</a:t>
            </a:r>
            <a:endParaRPr lang="ko-KR" altLang="en-US" sz="40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68128" y="1129322"/>
            <a:ext cx="4579936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08688" y="404664"/>
            <a:ext cx="3655800" cy="754529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드래곤네스트에서</a:t>
            </a:r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공개되지 않은 </a:t>
            </a:r>
            <a:endParaRPr lang="en-US" altLang="ko-KR" dirty="0" smtClean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숨겨진 </a:t>
            </a:r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과거의 이야기가 시작된다</a:t>
            </a:r>
            <a:r>
              <a:rPr lang="en-US" altLang="ko-KR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</p:txBody>
      </p:sp>
      <p:pic>
        <p:nvPicPr>
          <p:cNvPr id="7" name="Picture 2" descr="D:\작업s\etc\legend\Legend자료_0724(추가본)\Legend자료_0724(추가본)\포스터원본파일\단체샷01.bmp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209" y="2060848"/>
            <a:ext cx="7211191" cy="450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4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:\작업s\etc\legend\Legend자료_0724(추가본)\Legend자료_0724(추가본)\스샷모음\벨제부브_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80" y="1012924"/>
            <a:ext cx="4391774" cy="24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misulbu\Documents\NEOBIZBOX 받은 파일\요일던전_1챕터npc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80" y="3558549"/>
            <a:ext cx="4370482" cy="24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138" y="3558549"/>
            <a:ext cx="4370057" cy="24587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139" y="1012924"/>
            <a:ext cx="4370056" cy="24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12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1560" y="380667"/>
            <a:ext cx="2967919" cy="754529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000" spc="-252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라테일</a:t>
            </a:r>
            <a:r>
              <a:rPr lang="ko-KR" altLang="en-US" sz="4000" spc="-252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spc="-252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모바일</a:t>
            </a:r>
            <a:endParaRPr lang="ko-KR" altLang="en-US" sz="40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68128" y="1129322"/>
            <a:ext cx="3011351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08688" y="404664"/>
            <a:ext cx="3474661" cy="754529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전세계 </a:t>
            </a:r>
            <a:r>
              <a:rPr lang="en-US" altLang="ko-KR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4500</a:t>
            </a:r>
            <a:r>
              <a:rPr lang="ko-KR" altLang="en-US" dirty="0" err="1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만명이</a:t>
            </a:r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즐긴 </a:t>
            </a:r>
            <a:endParaRPr lang="en-US" altLang="ko-KR" dirty="0" smtClean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캐쥬얼</a:t>
            </a:r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RPG</a:t>
            </a:r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</a:t>
            </a:r>
            <a:r>
              <a:rPr lang="en-US" altLang="ko-KR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이제 </a:t>
            </a:r>
            <a:r>
              <a:rPr lang="ko-KR" altLang="en-US" dirty="0" err="1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모바일에서</a:t>
            </a:r>
            <a:r>
              <a:rPr lang="en-US" altLang="ko-KR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3314" name="Picture 2" descr="E:\라테일 IR관련\일러스트\titl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32092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6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라테일 IR관련\스샷\world_map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24" y="893883"/>
            <a:ext cx="4430370" cy="24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E:\라테일 IR관련\스샷\07.파티 사냥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63" y="3493387"/>
            <a:ext cx="4424831" cy="24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E:\라테일 IR관련\스샷\11.레이드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6388" y="893883"/>
            <a:ext cx="4396535" cy="24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388" y="3493387"/>
            <a:ext cx="4396535" cy="24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4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380667"/>
            <a:ext cx="4880622" cy="816085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pPr algn="ctr"/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000" spc="-252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월드 </a:t>
            </a:r>
            <a:r>
              <a:rPr lang="ko-KR" altLang="en-US" sz="4000" spc="-252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오브</a:t>
            </a:r>
            <a:r>
              <a:rPr lang="ko-KR" altLang="en-US" sz="4000" spc="-252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spc="-252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드래곤네스트</a:t>
            </a:r>
            <a:endParaRPr lang="ko-KR" altLang="en-US" sz="40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38386" y="1129322"/>
            <a:ext cx="4736606" cy="0"/>
          </a:xfrm>
          <a:prstGeom prst="line">
            <a:avLst/>
          </a:prstGeom>
          <a:ln w="19050">
            <a:gradFill>
              <a:gsLst>
                <a:gs pos="0">
                  <a:srgbClr val="B1E648"/>
                </a:gs>
                <a:gs pos="67000">
                  <a:srgbClr val="91CF3A"/>
                </a:gs>
                <a:gs pos="100000">
                  <a:srgbClr val="70B82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675903" y="404664"/>
            <a:ext cx="3216577" cy="754529"/>
          </a:xfrm>
          <a:prstGeom prst="rect">
            <a:avLst/>
          </a:prstGeom>
        </p:spPr>
        <p:txBody>
          <a:bodyPr wrap="none" lIns="76672" tIns="38336" rIns="76672" bIns="38336">
            <a:spAutoFit/>
          </a:bodyPr>
          <a:lstStyle/>
          <a:p>
            <a:endParaRPr lang="en-US" altLang="ko-KR" sz="400" spc="-252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방대한 필드 위에서 펼쳐지는 </a:t>
            </a:r>
            <a:endParaRPr lang="en-US" altLang="ko-KR" dirty="0" smtClean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드래곤네스트의</a:t>
            </a:r>
            <a:r>
              <a:rPr lang="ko-KR" altLang="en-US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또 다른 이야기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91791" y="1786533"/>
            <a:ext cx="7200342" cy="4930557"/>
            <a:chOff x="991791" y="1786533"/>
            <a:chExt cx="7200342" cy="4930557"/>
          </a:xfrm>
        </p:grpSpPr>
        <p:sp>
          <p:nvSpPr>
            <p:cNvPr id="7" name="직사각형 6"/>
            <p:cNvSpPr/>
            <p:nvPr/>
          </p:nvSpPr>
          <p:spPr>
            <a:xfrm>
              <a:off x="991791" y="1786533"/>
              <a:ext cx="7128792" cy="49305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1764" r="-16885"/>
            <a:stretch/>
          </p:blipFill>
          <p:spPr>
            <a:xfrm flipH="1">
              <a:off x="1279823" y="1786534"/>
              <a:ext cx="6912310" cy="491559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87251" y="4490498"/>
              <a:ext cx="5575210" cy="2192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20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BACD2D"/>
      </a:accent6>
      <a:hlink>
        <a:srgbClr val="000000"/>
      </a:hlink>
      <a:folHlink>
        <a:srgbClr val="7F7F7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3000" b="1" dirty="0" smtClean="0">
            <a:latin typeface="+mn-ea"/>
          </a:defRPr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10485</TotalTime>
  <Words>1407</Words>
  <Application>Microsoft Office PowerPoint</Application>
  <PresentationFormat>화면 슬라이드 쇼(4:3)</PresentationFormat>
  <Paragraphs>423</Paragraphs>
  <Slides>36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Arial</vt:lpstr>
      <vt:lpstr>나눔명조 ExtraBold</vt:lpstr>
      <vt:lpstr>나눔고딕 ExtraBold</vt:lpstr>
      <vt:lpstr>나눔바른고딕</vt:lpstr>
      <vt:lpstr>Calibri</vt:lpstr>
      <vt:lpstr>맑은 고딕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남현욱</dc:creator>
  <cp:lastModifiedBy>Dae-Hyun Lee</cp:lastModifiedBy>
  <cp:revision>849</cp:revision>
  <cp:lastPrinted>2014-07-17T06:36:33Z</cp:lastPrinted>
  <dcterms:created xsi:type="dcterms:W3CDTF">2014-07-16T01:30:23Z</dcterms:created>
  <dcterms:modified xsi:type="dcterms:W3CDTF">2016-05-18T11:02:01Z</dcterms:modified>
</cp:coreProperties>
</file>